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04" r:id="rId2"/>
    <p:sldMasterId id="2147483816" r:id="rId3"/>
  </p:sldMasterIdLst>
  <p:sldIdLst>
    <p:sldId id="355" r:id="rId4"/>
    <p:sldId id="356" r:id="rId5"/>
    <p:sldId id="327" r:id="rId6"/>
    <p:sldId id="328" r:id="rId7"/>
    <p:sldId id="257" r:id="rId8"/>
    <p:sldId id="329" r:id="rId9"/>
    <p:sldId id="258" r:id="rId10"/>
    <p:sldId id="330" r:id="rId11"/>
    <p:sldId id="331" r:id="rId12"/>
    <p:sldId id="260" r:id="rId13"/>
    <p:sldId id="332" r:id="rId14"/>
    <p:sldId id="333" r:id="rId15"/>
    <p:sldId id="261" r:id="rId16"/>
    <p:sldId id="334" r:id="rId17"/>
    <p:sldId id="335" r:id="rId18"/>
    <p:sldId id="262" r:id="rId19"/>
    <p:sldId id="336" r:id="rId20"/>
    <p:sldId id="263" r:id="rId21"/>
    <p:sldId id="337" r:id="rId22"/>
    <p:sldId id="264" r:id="rId23"/>
    <p:sldId id="338" r:id="rId24"/>
    <p:sldId id="265" r:id="rId25"/>
    <p:sldId id="339" r:id="rId26"/>
    <p:sldId id="266" r:id="rId27"/>
    <p:sldId id="340" r:id="rId28"/>
    <p:sldId id="267" r:id="rId29"/>
    <p:sldId id="341" r:id="rId30"/>
    <p:sldId id="268" r:id="rId31"/>
    <p:sldId id="342" r:id="rId32"/>
    <p:sldId id="269" r:id="rId33"/>
    <p:sldId id="270" r:id="rId34"/>
    <p:sldId id="344" r:id="rId35"/>
    <p:sldId id="271" r:id="rId36"/>
    <p:sldId id="272" r:id="rId37"/>
    <p:sldId id="345" r:id="rId38"/>
    <p:sldId id="273" r:id="rId39"/>
    <p:sldId id="346" r:id="rId40"/>
    <p:sldId id="274" r:id="rId41"/>
    <p:sldId id="347" r:id="rId42"/>
    <p:sldId id="275" r:id="rId43"/>
    <p:sldId id="276" r:id="rId44"/>
    <p:sldId id="348" r:id="rId45"/>
    <p:sldId id="277" r:id="rId46"/>
    <p:sldId id="278" r:id="rId47"/>
    <p:sldId id="349" r:id="rId48"/>
    <p:sldId id="279" r:id="rId49"/>
    <p:sldId id="280" r:id="rId50"/>
    <p:sldId id="350" r:id="rId51"/>
    <p:sldId id="281" r:id="rId52"/>
    <p:sldId id="351" r:id="rId53"/>
    <p:sldId id="282" r:id="rId54"/>
    <p:sldId id="283" r:id="rId55"/>
    <p:sldId id="284" r:id="rId56"/>
    <p:sldId id="285" r:id="rId57"/>
    <p:sldId id="286" r:id="rId58"/>
    <p:sldId id="287" r:id="rId59"/>
    <p:sldId id="288" r:id="rId60"/>
    <p:sldId id="289" r:id="rId61"/>
    <p:sldId id="290" r:id="rId62"/>
    <p:sldId id="352" r:id="rId63"/>
    <p:sldId id="293" r:id="rId64"/>
    <p:sldId id="353" r:id="rId65"/>
    <p:sldId id="294" r:id="rId66"/>
    <p:sldId id="354" r:id="rId67"/>
    <p:sldId id="295" r:id="rId68"/>
    <p:sldId id="296" r:id="rId69"/>
    <p:sldId id="297" r:id="rId70"/>
    <p:sldId id="298" r:id="rId71"/>
    <p:sldId id="299" r:id="rId72"/>
    <p:sldId id="300" r:id="rId73"/>
    <p:sldId id="301" r:id="rId74"/>
    <p:sldId id="302" r:id="rId75"/>
    <p:sldId id="303" r:id="rId76"/>
    <p:sldId id="304" r:id="rId77"/>
    <p:sldId id="305" r:id="rId78"/>
    <p:sldId id="306" r:id="rId79"/>
    <p:sldId id="307" r:id="rId80"/>
    <p:sldId id="309" r:id="rId81"/>
    <p:sldId id="311" r:id="rId82"/>
    <p:sldId id="312" r:id="rId83"/>
    <p:sldId id="313" r:id="rId84"/>
    <p:sldId id="314" r:id="rId85"/>
    <p:sldId id="315" r:id="rId86"/>
    <p:sldId id="316" r:id="rId87"/>
    <p:sldId id="317" r:id="rId88"/>
    <p:sldId id="318" r:id="rId89"/>
    <p:sldId id="323" r:id="rId90"/>
    <p:sldId id="320" r:id="rId91"/>
    <p:sldId id="321" r:id="rId92"/>
    <p:sldId id="322" r:id="rId93"/>
    <p:sldId id="324" r:id="rId94"/>
    <p:sldId id="325" r:id="rId95"/>
    <p:sldId id="326" r:id="rId9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9F75050-0E15-4C5B-92B0-66D068882F1F}" type="datetimeFigureOut">
              <a:rPr lang="tr-TR" smtClean="0"/>
              <a:pPr/>
              <a:t>25.03.2016</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25.03.2016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25.03.2016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D7DAE1"/>
                </a:solidFill>
              </a:rPr>
              <a:pPr/>
              <a:t>25.03.2016</a:t>
            </a:fld>
            <a:endParaRPr lang="tr-TR">
              <a:solidFill>
                <a:srgbClr val="D7DAE1"/>
              </a:solidFill>
            </a:endParaRPr>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tr-TR">
              <a:solidFill>
                <a:srgbClr val="D7DAE1"/>
              </a:solidFill>
            </a:endParaRPr>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4680B"/>
                </a:solidFill>
                <a:sym typeface="Wingdings"/>
              </a:rPr>
              <a:t></a:t>
            </a:r>
            <a:endParaRPr lang="en-US" sz="3200" spc="150" dirty="0">
              <a:solidFill>
                <a:srgbClr val="F4680B"/>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F302176B-0E47-46AC-8F43-DAB4B8A37D06}" type="slidenum">
              <a:rPr lang="tr-TR" smtClean="0">
                <a:solidFill>
                  <a:srgbClr val="D7DAE1"/>
                </a:solidFill>
              </a:rPr>
              <a:pPr/>
              <a:t>‹#›</a:t>
            </a:fld>
            <a:endParaRPr lang="tr-TR">
              <a:solidFill>
                <a:srgbClr val="D7DAE1"/>
              </a:solidFill>
            </a:endParaRPr>
          </a:p>
        </p:txBody>
      </p:sp>
      <p:sp>
        <p:nvSpPr>
          <p:cNvPr id="15" name="TextBox 14"/>
          <p:cNvSpPr txBox="1"/>
          <p:nvPr/>
        </p:nvSpPr>
        <p:spPr>
          <a:xfrm>
            <a:off x="4818888" y="4261104"/>
            <a:ext cx="1219200" cy="584775"/>
          </a:xfrm>
          <a:prstGeom prst="rect">
            <a:avLst/>
          </a:prstGeom>
          <a:noFill/>
        </p:spPr>
        <p:txBody>
          <a:bodyPr wrap="square" rtlCol="0">
            <a:spAutoFit/>
          </a:bodyPr>
          <a:lstStyle/>
          <a:p>
            <a:r>
              <a:rPr lang="en-US" sz="3200" spc="150" dirty="0" smtClean="0">
                <a:solidFill>
                  <a:srgbClr val="F4680B"/>
                </a:solidFill>
                <a:sym typeface="Wingdings"/>
              </a:rPr>
              <a:t></a:t>
            </a:r>
            <a:endParaRPr lang="en-US" sz="3200" spc="150" dirty="0">
              <a:solidFill>
                <a:srgbClr val="F4680B"/>
              </a:solidFill>
            </a:endParaRPr>
          </a:p>
        </p:txBody>
      </p:sp>
    </p:spTree>
    <p:extLst>
      <p:ext uri="{BB962C8B-B14F-4D97-AF65-F5344CB8AC3E}">
        <p14:creationId xmlns:p14="http://schemas.microsoft.com/office/powerpoint/2010/main" val="161373527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55554A"/>
                </a:solidFill>
              </a:rPr>
              <a:pPr/>
              <a:t>25.03.2016</a:t>
            </a:fld>
            <a:endParaRPr lang="tr-TR">
              <a:solidFill>
                <a:srgbClr val="55554A"/>
              </a:solidFill>
            </a:endParaRPr>
          </a:p>
        </p:txBody>
      </p:sp>
      <p:sp>
        <p:nvSpPr>
          <p:cNvPr id="5" name="Footer Placeholder 4"/>
          <p:cNvSpPr>
            <a:spLocks noGrp="1"/>
          </p:cNvSpPr>
          <p:nvPr>
            <p:ph type="ftr" sz="quarter" idx="11"/>
          </p:nvPr>
        </p:nvSpPr>
        <p:spPr/>
        <p:txBody>
          <a:bodyPr/>
          <a:lstStyle/>
          <a:p>
            <a:endParaRPr lang="tr-TR">
              <a:solidFill>
                <a:srgbClr val="55554A"/>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55554A"/>
                </a:solidFill>
              </a:rPr>
              <a:pPr/>
              <a:t>‹#›</a:t>
            </a:fld>
            <a:endParaRPr lang="tr-TR">
              <a:solidFill>
                <a:srgbClr val="55554A"/>
              </a:solidFill>
            </a:endParaRPr>
          </a:p>
        </p:txBody>
      </p:sp>
    </p:spTree>
    <p:extLst>
      <p:ext uri="{BB962C8B-B14F-4D97-AF65-F5344CB8AC3E}">
        <p14:creationId xmlns:p14="http://schemas.microsoft.com/office/powerpoint/2010/main" val="1298296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55554A"/>
                </a:solidFill>
              </a:rPr>
              <a:pPr/>
              <a:t>25.03.2016</a:t>
            </a:fld>
            <a:endParaRPr lang="tr-TR">
              <a:solidFill>
                <a:srgbClr val="55554A"/>
              </a:solidFill>
            </a:endParaRPr>
          </a:p>
        </p:txBody>
      </p:sp>
      <p:sp>
        <p:nvSpPr>
          <p:cNvPr id="5" name="Footer Placeholder 4"/>
          <p:cNvSpPr>
            <a:spLocks noGrp="1"/>
          </p:cNvSpPr>
          <p:nvPr>
            <p:ph type="ftr" sz="quarter" idx="11"/>
          </p:nvPr>
        </p:nvSpPr>
        <p:spPr>
          <a:xfrm>
            <a:off x="5791200" y="6356350"/>
            <a:ext cx="2895600" cy="365125"/>
          </a:xfrm>
        </p:spPr>
        <p:txBody>
          <a:bodyPr/>
          <a:lstStyle/>
          <a:p>
            <a:endParaRPr lang="tr-TR">
              <a:solidFill>
                <a:srgbClr val="55554A"/>
              </a:solidFill>
            </a:endParaRPr>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F302176B-0E47-46AC-8F43-DAB4B8A37D06}" type="slidenum">
              <a:rPr lang="tr-TR" smtClean="0"/>
              <a:pPr/>
              <a:t>‹#›</a:t>
            </a:fld>
            <a:endParaRPr lang="tr-TR"/>
          </a:p>
        </p:txBody>
      </p:sp>
      <p:sp>
        <p:nvSpPr>
          <p:cNvPr id="11" name="TextBox 10"/>
          <p:cNvSpPr txBox="1"/>
          <p:nvPr/>
        </p:nvSpPr>
        <p:spPr>
          <a:xfrm>
            <a:off x="4818888" y="4261104"/>
            <a:ext cx="1219200" cy="584775"/>
          </a:xfrm>
          <a:prstGeom prst="rect">
            <a:avLst/>
          </a:prstGeom>
          <a:noFill/>
        </p:spPr>
        <p:txBody>
          <a:bodyPr wrap="square" rtlCol="0">
            <a:spAutoFit/>
          </a:bodyPr>
          <a:lstStyle/>
          <a:p>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extLst>
      <p:ext uri="{BB962C8B-B14F-4D97-AF65-F5344CB8AC3E}">
        <p14:creationId xmlns:p14="http://schemas.microsoft.com/office/powerpoint/2010/main" val="182025770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55554A"/>
                </a:solidFill>
              </a:rPr>
              <a:pPr/>
              <a:t>25.03.2016</a:t>
            </a:fld>
            <a:endParaRPr lang="tr-TR">
              <a:solidFill>
                <a:srgbClr val="55554A"/>
              </a:solidFill>
            </a:endParaRPr>
          </a:p>
        </p:txBody>
      </p:sp>
      <p:sp>
        <p:nvSpPr>
          <p:cNvPr id="6" name="Footer Placeholder 5"/>
          <p:cNvSpPr>
            <a:spLocks noGrp="1"/>
          </p:cNvSpPr>
          <p:nvPr>
            <p:ph type="ftr" sz="quarter" idx="11"/>
          </p:nvPr>
        </p:nvSpPr>
        <p:spPr/>
        <p:txBody>
          <a:bodyPr/>
          <a:lstStyle/>
          <a:p>
            <a:endParaRPr lang="tr-TR">
              <a:solidFill>
                <a:srgbClr val="55554A"/>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55554A"/>
                </a:solidFill>
              </a:rPr>
              <a:pPr/>
              <a:t>‹#›</a:t>
            </a:fld>
            <a:endParaRPr lang="tr-TR">
              <a:solidFill>
                <a:srgbClr val="55554A"/>
              </a:solidFill>
            </a:endParaRPr>
          </a:p>
        </p:txBody>
      </p:sp>
    </p:spTree>
    <p:extLst>
      <p:ext uri="{BB962C8B-B14F-4D97-AF65-F5344CB8AC3E}">
        <p14:creationId xmlns:p14="http://schemas.microsoft.com/office/powerpoint/2010/main" val="4182097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A23720DD-5B6D-40BF-8493-A6B52D484E6B}" type="datetimeFigureOut">
              <a:rPr lang="tr-TR" smtClean="0">
                <a:solidFill>
                  <a:srgbClr val="55554A"/>
                </a:solidFill>
              </a:rPr>
              <a:pPr/>
              <a:t>25.03.2016</a:t>
            </a:fld>
            <a:endParaRPr lang="tr-TR">
              <a:solidFill>
                <a:srgbClr val="55554A"/>
              </a:solidFill>
            </a:endParaRPr>
          </a:p>
        </p:txBody>
      </p:sp>
      <p:sp>
        <p:nvSpPr>
          <p:cNvPr id="8" name="Footer Placeholder 7"/>
          <p:cNvSpPr>
            <a:spLocks noGrp="1"/>
          </p:cNvSpPr>
          <p:nvPr>
            <p:ph type="ftr" sz="quarter" idx="11"/>
          </p:nvPr>
        </p:nvSpPr>
        <p:spPr/>
        <p:txBody>
          <a:bodyPr/>
          <a:lstStyle/>
          <a:p>
            <a:endParaRPr lang="tr-TR">
              <a:solidFill>
                <a:srgbClr val="55554A"/>
              </a:solidFill>
            </a:endParaRPr>
          </a:p>
        </p:txBody>
      </p:sp>
      <p:sp>
        <p:nvSpPr>
          <p:cNvPr id="9" name="Slide Number Placeholder 8"/>
          <p:cNvSpPr>
            <a:spLocks noGrp="1"/>
          </p:cNvSpPr>
          <p:nvPr>
            <p:ph type="sldNum" sz="quarter" idx="12"/>
          </p:nvPr>
        </p:nvSpPr>
        <p:spPr/>
        <p:txBody>
          <a:bodyPr/>
          <a:lstStyle/>
          <a:p>
            <a:fld id="{F302176B-0E47-46AC-8F43-DAB4B8A37D06}" type="slidenum">
              <a:rPr lang="tr-TR" smtClean="0">
                <a:solidFill>
                  <a:srgbClr val="55554A"/>
                </a:solidFill>
              </a:rPr>
              <a:pPr/>
              <a:t>‹#›</a:t>
            </a:fld>
            <a:endParaRPr lang="tr-TR">
              <a:solidFill>
                <a:srgbClr val="55554A"/>
              </a:solidFill>
            </a:endParaRPr>
          </a:p>
        </p:txBody>
      </p:sp>
    </p:spTree>
    <p:extLst>
      <p:ext uri="{BB962C8B-B14F-4D97-AF65-F5344CB8AC3E}">
        <p14:creationId xmlns:p14="http://schemas.microsoft.com/office/powerpoint/2010/main" val="3651681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solidFill>
                  <a:srgbClr val="55554A"/>
                </a:solidFill>
              </a:rPr>
              <a:pPr/>
              <a:t>25.03.2016</a:t>
            </a:fld>
            <a:endParaRPr lang="tr-TR">
              <a:solidFill>
                <a:srgbClr val="55554A"/>
              </a:solidFill>
            </a:endParaRPr>
          </a:p>
        </p:txBody>
      </p:sp>
      <p:sp>
        <p:nvSpPr>
          <p:cNvPr id="4" name="Footer Placeholder 3"/>
          <p:cNvSpPr>
            <a:spLocks noGrp="1"/>
          </p:cNvSpPr>
          <p:nvPr>
            <p:ph type="ftr" sz="quarter" idx="11"/>
          </p:nvPr>
        </p:nvSpPr>
        <p:spPr/>
        <p:txBody>
          <a:bodyPr/>
          <a:lstStyle/>
          <a:p>
            <a:endParaRPr lang="tr-TR">
              <a:solidFill>
                <a:srgbClr val="55554A"/>
              </a:solidFill>
            </a:endParaRPr>
          </a:p>
        </p:txBody>
      </p:sp>
      <p:sp>
        <p:nvSpPr>
          <p:cNvPr id="5" name="Slide Number Placeholder 4"/>
          <p:cNvSpPr>
            <a:spLocks noGrp="1"/>
          </p:cNvSpPr>
          <p:nvPr>
            <p:ph type="sldNum" sz="quarter" idx="12"/>
          </p:nvPr>
        </p:nvSpPr>
        <p:spPr/>
        <p:txBody>
          <a:bodyPr/>
          <a:lstStyle/>
          <a:p>
            <a:fld id="{F302176B-0E47-46AC-8F43-DAB4B8A37D06}" type="slidenum">
              <a:rPr lang="tr-TR" smtClean="0">
                <a:solidFill>
                  <a:srgbClr val="55554A"/>
                </a:solidFill>
              </a:rPr>
              <a:pPr/>
              <a:t>‹#›</a:t>
            </a:fld>
            <a:endParaRPr lang="tr-TR">
              <a:solidFill>
                <a:srgbClr val="55554A"/>
              </a:solidFill>
            </a:endParaRPr>
          </a:p>
        </p:txBody>
      </p:sp>
    </p:spTree>
    <p:extLst>
      <p:ext uri="{BB962C8B-B14F-4D97-AF65-F5344CB8AC3E}">
        <p14:creationId xmlns:p14="http://schemas.microsoft.com/office/powerpoint/2010/main" val="2693903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solidFill>
                  <a:srgbClr val="55554A"/>
                </a:solidFill>
              </a:rPr>
              <a:pPr/>
              <a:t>25.03.2016</a:t>
            </a:fld>
            <a:endParaRPr lang="tr-TR">
              <a:solidFill>
                <a:srgbClr val="55554A"/>
              </a:solidFill>
            </a:endParaRPr>
          </a:p>
        </p:txBody>
      </p:sp>
      <p:sp>
        <p:nvSpPr>
          <p:cNvPr id="3" name="Footer Placeholder 2"/>
          <p:cNvSpPr>
            <a:spLocks noGrp="1"/>
          </p:cNvSpPr>
          <p:nvPr>
            <p:ph type="ftr" sz="quarter" idx="11"/>
          </p:nvPr>
        </p:nvSpPr>
        <p:spPr/>
        <p:txBody>
          <a:bodyPr/>
          <a:lstStyle/>
          <a:p>
            <a:endParaRPr lang="tr-TR">
              <a:solidFill>
                <a:srgbClr val="55554A"/>
              </a:solidFill>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solidFill>
                  <a:srgbClr val="55554A"/>
                </a:solidFill>
              </a:rPr>
              <a:pPr/>
              <a:t>‹#›</a:t>
            </a:fld>
            <a:endParaRPr lang="tr-TR">
              <a:solidFill>
                <a:srgbClr val="55554A"/>
              </a:solidFill>
            </a:endParaRPr>
          </a:p>
        </p:txBody>
      </p:sp>
    </p:spTree>
    <p:extLst>
      <p:ext uri="{BB962C8B-B14F-4D97-AF65-F5344CB8AC3E}">
        <p14:creationId xmlns:p14="http://schemas.microsoft.com/office/powerpoint/2010/main" val="3165272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tr-TR" smtClean="0"/>
              <a:t>Asıl başlık stili için tıklatın</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55554A"/>
                </a:solidFill>
              </a:rPr>
              <a:pPr/>
              <a:t>25.03.2016</a:t>
            </a:fld>
            <a:endParaRPr lang="tr-TR">
              <a:solidFill>
                <a:srgbClr val="55554A"/>
              </a:solidFill>
            </a:endParaRPr>
          </a:p>
        </p:txBody>
      </p:sp>
      <p:sp>
        <p:nvSpPr>
          <p:cNvPr id="6" name="Footer Placeholder 5"/>
          <p:cNvSpPr>
            <a:spLocks noGrp="1"/>
          </p:cNvSpPr>
          <p:nvPr>
            <p:ph type="ftr" sz="quarter" idx="11"/>
          </p:nvPr>
        </p:nvSpPr>
        <p:spPr/>
        <p:txBody>
          <a:bodyPr/>
          <a:lstStyle/>
          <a:p>
            <a:endParaRPr lang="tr-TR">
              <a:solidFill>
                <a:srgbClr val="55554A"/>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55554A"/>
                </a:solidFill>
              </a:rPr>
              <a:pPr/>
              <a:t>‹#›</a:t>
            </a:fld>
            <a:endParaRPr lang="tr-TR">
              <a:solidFill>
                <a:srgbClr val="55554A"/>
              </a:solidFill>
            </a:endParaRP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8795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25.03.2016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55554A"/>
                </a:solidFill>
              </a:rPr>
              <a:pPr/>
              <a:t>25.03.2016</a:t>
            </a:fld>
            <a:endParaRPr lang="tr-TR">
              <a:solidFill>
                <a:srgbClr val="55554A"/>
              </a:solidFill>
            </a:endParaRPr>
          </a:p>
        </p:txBody>
      </p:sp>
      <p:sp>
        <p:nvSpPr>
          <p:cNvPr id="6" name="Footer Placeholder 5"/>
          <p:cNvSpPr>
            <a:spLocks noGrp="1"/>
          </p:cNvSpPr>
          <p:nvPr>
            <p:ph type="ftr" sz="quarter" idx="11"/>
          </p:nvPr>
        </p:nvSpPr>
        <p:spPr/>
        <p:txBody>
          <a:bodyPr/>
          <a:lstStyle/>
          <a:p>
            <a:endParaRPr lang="tr-TR">
              <a:solidFill>
                <a:srgbClr val="55554A"/>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55554A"/>
                </a:solidFill>
              </a:rPr>
              <a:pPr/>
              <a:t>‹#›</a:t>
            </a:fld>
            <a:endParaRPr lang="tr-TR">
              <a:solidFill>
                <a:srgbClr val="55554A"/>
              </a:solidFill>
            </a:endParaRP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74413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55554A"/>
                </a:solidFill>
              </a:rPr>
              <a:pPr/>
              <a:t>25.03.2016</a:t>
            </a:fld>
            <a:endParaRPr lang="tr-TR">
              <a:solidFill>
                <a:srgbClr val="55554A"/>
              </a:solidFill>
            </a:endParaRPr>
          </a:p>
        </p:txBody>
      </p:sp>
      <p:sp>
        <p:nvSpPr>
          <p:cNvPr id="5" name="Footer Placeholder 4"/>
          <p:cNvSpPr>
            <a:spLocks noGrp="1"/>
          </p:cNvSpPr>
          <p:nvPr>
            <p:ph type="ftr" sz="quarter" idx="11"/>
          </p:nvPr>
        </p:nvSpPr>
        <p:spPr/>
        <p:txBody>
          <a:bodyPr/>
          <a:lstStyle/>
          <a:p>
            <a:endParaRPr lang="tr-TR">
              <a:solidFill>
                <a:srgbClr val="55554A"/>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55554A"/>
                </a:solidFill>
              </a:rPr>
              <a:pPr/>
              <a:t>‹#›</a:t>
            </a:fld>
            <a:endParaRPr lang="tr-TR">
              <a:solidFill>
                <a:srgbClr val="55554A"/>
              </a:solidFill>
            </a:endParaRPr>
          </a:p>
        </p:txBody>
      </p:sp>
    </p:spTree>
    <p:extLst>
      <p:ext uri="{BB962C8B-B14F-4D97-AF65-F5344CB8AC3E}">
        <p14:creationId xmlns:p14="http://schemas.microsoft.com/office/powerpoint/2010/main" val="881988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Vertical Title 1"/>
          <p:cNvSpPr>
            <a:spLocks noGrp="1"/>
          </p:cNvSpPr>
          <p:nvPr>
            <p:ph type="title" orient="vert"/>
          </p:nvPr>
        </p:nvSpPr>
        <p:spPr>
          <a:xfrm>
            <a:off x="7315200" y="274638"/>
            <a:ext cx="1447800" cy="5851525"/>
          </a:xfrm>
        </p:spPr>
        <p:txBody>
          <a:bodyPr vert="eaVert" anchor="b"/>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55554A"/>
                </a:solidFill>
              </a:rPr>
              <a:pPr/>
              <a:t>25.03.2016</a:t>
            </a:fld>
            <a:endParaRPr lang="tr-TR">
              <a:solidFill>
                <a:srgbClr val="55554A"/>
              </a:solidFill>
            </a:endParaRPr>
          </a:p>
        </p:txBody>
      </p:sp>
      <p:sp>
        <p:nvSpPr>
          <p:cNvPr id="5" name="Footer Placeholder 4"/>
          <p:cNvSpPr>
            <a:spLocks noGrp="1"/>
          </p:cNvSpPr>
          <p:nvPr>
            <p:ph type="ftr" sz="quarter" idx="11"/>
          </p:nvPr>
        </p:nvSpPr>
        <p:spPr/>
        <p:txBody>
          <a:bodyPr/>
          <a:lstStyle/>
          <a:p>
            <a:endParaRPr lang="tr-TR">
              <a:solidFill>
                <a:srgbClr val="55554A"/>
              </a:solidFill>
            </a:endParaRPr>
          </a:p>
        </p:txBody>
      </p:sp>
      <p:sp>
        <p:nvSpPr>
          <p:cNvPr id="6" name="Slide Number Placeholder 5"/>
          <p:cNvSpPr>
            <a:spLocks noGrp="1"/>
          </p:cNvSpPr>
          <p:nvPr>
            <p:ph type="sldNum" sz="quarter" idx="12"/>
          </p:nvPr>
        </p:nvSpPr>
        <p:spPr>
          <a:xfrm>
            <a:off x="6096000" y="6356350"/>
            <a:ext cx="762000" cy="365125"/>
          </a:xfrm>
        </p:spPr>
        <p:txBody>
          <a:bodyPr/>
          <a:lstStyle/>
          <a:p>
            <a:fld id="{F302176B-0E47-46AC-8F43-DAB4B8A37D06}" type="slidenum">
              <a:rPr lang="tr-TR" smtClean="0">
                <a:solidFill>
                  <a:srgbClr val="55554A"/>
                </a:solidFill>
              </a:rPr>
              <a:pPr/>
              <a:t>‹#›</a:t>
            </a:fld>
            <a:endParaRPr lang="tr-TR">
              <a:solidFill>
                <a:srgbClr val="55554A"/>
              </a:solidFill>
            </a:endParaRPr>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31523523"/>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9F75050-0E15-4C5B-92B0-66D068882F1F}" type="datetimeFigureOut">
              <a:rPr lang="tr-TR" smtClean="0">
                <a:solidFill>
                  <a:srgbClr val="04617B">
                    <a:shade val="90000"/>
                  </a:srgbClr>
                </a:solidFill>
              </a:rPr>
              <a:pPr/>
              <a:t>25.03.2016</a:t>
            </a:fld>
            <a:endParaRPr lang="tr-TR">
              <a:solidFill>
                <a:srgbClr val="04617B">
                  <a:shade val="90000"/>
                </a:srgbClr>
              </a:solidFill>
            </a:endParaRPr>
          </a:p>
        </p:txBody>
      </p:sp>
      <p:sp>
        <p:nvSpPr>
          <p:cNvPr id="19" name="18 Altbilgi Yer Tutucusu"/>
          <p:cNvSpPr>
            <a:spLocks noGrp="1"/>
          </p:cNvSpPr>
          <p:nvPr>
            <p:ph type="ftr" sz="quarter" idx="11"/>
          </p:nvPr>
        </p:nvSpPr>
        <p:spPr/>
        <p:txBody>
          <a:bodyPr/>
          <a:lstStyle/>
          <a:p>
            <a:endParaRPr lang="tr-TR">
              <a:solidFill>
                <a:srgbClr val="04617B">
                  <a:shade val="90000"/>
                </a:srgbClr>
              </a:solidFill>
            </a:endParaRPr>
          </a:p>
        </p:txBody>
      </p:sp>
      <p:sp>
        <p:nvSpPr>
          <p:cNvPr id="27" name="26 Slayt Numarası Yer Tutucusu"/>
          <p:cNvSpPr>
            <a:spLocks noGrp="1"/>
          </p:cNvSpPr>
          <p:nvPr>
            <p:ph type="sldNum" sz="quarter" idx="12"/>
          </p:nvPr>
        </p:nvSpPr>
        <p:spPr/>
        <p:txBody>
          <a:bodyPr/>
          <a:lstStyle/>
          <a:p>
            <a:fld id="{B1DEFA8C-F947-479F-BE07-76B6B3F80BF1}"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1081990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solidFill>
                  <a:srgbClr val="04617B">
                    <a:shade val="90000"/>
                  </a:srgbClr>
                </a:solidFill>
              </a:rPr>
              <a:pPr/>
              <a:t>25.03.2016</a:t>
            </a:fld>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311373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solidFill>
                  <a:srgbClr val="04617B">
                    <a:shade val="90000"/>
                  </a:srgbClr>
                </a:solidFill>
              </a:rPr>
              <a:pPr/>
              <a:t>25.03.2016</a:t>
            </a:fld>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12738952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solidFill>
                  <a:srgbClr val="04617B">
                    <a:shade val="90000"/>
                  </a:srgbClr>
                </a:solidFill>
              </a:rPr>
              <a:pPr/>
              <a:t>25.03.2016</a:t>
            </a:fld>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endParaRPr lang="tr-TR">
              <a:solidFill>
                <a:srgbClr val="04617B">
                  <a:shade val="90000"/>
                </a:srgb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9490252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solidFill>
                  <a:srgbClr val="04617B">
                    <a:shade val="90000"/>
                  </a:srgbClr>
                </a:solidFill>
              </a:rPr>
              <a:pPr/>
              <a:t>25.03.2016</a:t>
            </a:fld>
            <a:endParaRPr lang="tr-TR">
              <a:solidFill>
                <a:srgbClr val="04617B">
                  <a:shade val="90000"/>
                </a:srgbClr>
              </a:solidFill>
            </a:endParaRPr>
          </a:p>
        </p:txBody>
      </p:sp>
      <p:sp>
        <p:nvSpPr>
          <p:cNvPr id="8" name="7 Altbilgi Yer Tutucusu"/>
          <p:cNvSpPr>
            <a:spLocks noGrp="1"/>
          </p:cNvSpPr>
          <p:nvPr>
            <p:ph type="ftr" sz="quarter" idx="11"/>
          </p:nvPr>
        </p:nvSpPr>
        <p:spPr/>
        <p:txBody>
          <a:bodyPr/>
          <a:lstStyle/>
          <a:p>
            <a:endParaRPr lang="tr-TR">
              <a:solidFill>
                <a:srgbClr val="04617B">
                  <a:shade val="90000"/>
                </a:srgbClr>
              </a:solidFill>
            </a:endParaRP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3963806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solidFill>
                  <a:srgbClr val="04617B">
                    <a:shade val="90000"/>
                  </a:srgbClr>
                </a:solidFill>
              </a:rPr>
              <a:pPr/>
              <a:t>25.03.2016</a:t>
            </a:fld>
            <a:endParaRPr lang="tr-TR">
              <a:solidFill>
                <a:srgbClr val="04617B">
                  <a:shade val="90000"/>
                </a:srgbClr>
              </a:solidFill>
            </a:endParaRPr>
          </a:p>
        </p:txBody>
      </p:sp>
      <p:sp>
        <p:nvSpPr>
          <p:cNvPr id="4" name="3 Altbilgi Yer Tutucusu"/>
          <p:cNvSpPr>
            <a:spLocks noGrp="1"/>
          </p:cNvSpPr>
          <p:nvPr>
            <p:ph type="ftr" sz="quarter" idx="11"/>
          </p:nvPr>
        </p:nvSpPr>
        <p:spPr/>
        <p:txBody>
          <a:bodyPr/>
          <a:lstStyle/>
          <a:p>
            <a:endParaRPr lang="tr-TR">
              <a:solidFill>
                <a:srgbClr val="04617B">
                  <a:shade val="90000"/>
                </a:srgbClr>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5494820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solidFill>
                  <a:srgbClr val="04617B">
                    <a:shade val="90000"/>
                  </a:srgbClr>
                </a:solidFill>
              </a:rPr>
              <a:pPr/>
              <a:t>25.03.2016</a:t>
            </a:fld>
            <a:endParaRPr lang="tr-TR">
              <a:solidFill>
                <a:srgbClr val="04617B">
                  <a:shade val="90000"/>
                </a:srgbClr>
              </a:solidFill>
            </a:endParaRPr>
          </a:p>
        </p:txBody>
      </p:sp>
      <p:sp>
        <p:nvSpPr>
          <p:cNvPr id="3" name="2 Altbilgi Yer Tutucusu"/>
          <p:cNvSpPr>
            <a:spLocks noGrp="1"/>
          </p:cNvSpPr>
          <p:nvPr>
            <p:ph type="ftr" sz="quarter" idx="11"/>
          </p:nvPr>
        </p:nvSpPr>
        <p:spPr/>
        <p:txBody>
          <a:bodyPr/>
          <a:lstStyle/>
          <a:p>
            <a:endParaRPr lang="tr-TR">
              <a:solidFill>
                <a:srgbClr val="04617B">
                  <a:shade val="90000"/>
                </a:srgbClr>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536439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25.03.2016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solidFill>
                  <a:srgbClr val="04617B">
                    <a:shade val="90000"/>
                  </a:srgbClr>
                </a:solidFill>
              </a:rPr>
              <a:pPr/>
              <a:t>25.03.2016</a:t>
            </a:fld>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endParaRPr lang="tr-TR">
              <a:solidFill>
                <a:srgbClr val="04617B">
                  <a:shade val="90000"/>
                </a:srgb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437060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srgbClr val="04617B">
                    <a:shade val="90000"/>
                  </a:srgbClr>
                </a:solidFill>
              </a:rPr>
              <a:pPr/>
              <a:t>25.03.2016</a:t>
            </a:fld>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endParaRPr lang="tr-TR">
              <a:solidFill>
                <a:srgbClr val="04617B">
                  <a:shade val="90000"/>
                </a:srgbClr>
              </a:solidFill>
            </a:endParaRPr>
          </a:p>
        </p:txBody>
      </p:sp>
      <p:sp>
        <p:nvSpPr>
          <p:cNvPr id="7" name="6 Slayt Numarası Yer Tutucusu"/>
          <p:cNvSpPr>
            <a:spLocks noGrp="1"/>
          </p:cNvSpPr>
          <p:nvPr>
            <p:ph type="sldNum" sz="quarter" idx="12"/>
          </p:nvPr>
        </p:nvSpPr>
        <p:spPr>
          <a:xfrm>
            <a:off x="8077200" y="6356350"/>
            <a:ext cx="609600" cy="365125"/>
          </a:xfrm>
        </p:spPr>
        <p:txBody>
          <a:bodyPr/>
          <a:lstStyle/>
          <a:p>
            <a:fld id="{B1DEFA8C-F947-479F-BE07-76B6B3F80BF1}" type="slidenum">
              <a:rPr lang="tr-TR" smtClean="0">
                <a:solidFill>
                  <a:srgbClr val="04617B">
                    <a:shade val="90000"/>
                  </a:srgbClr>
                </a:solidFill>
              </a:rPr>
              <a:pPr/>
              <a:t>‹#›</a:t>
            </a:fld>
            <a:endParaRPr lang="tr-TR">
              <a:solidFill>
                <a:srgbClr val="04617B">
                  <a:shade val="90000"/>
                </a:srgbClr>
              </a:solidFill>
            </a:endParaRP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940256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solidFill>
                  <a:srgbClr val="04617B">
                    <a:shade val="90000"/>
                  </a:srgbClr>
                </a:solidFill>
              </a:rPr>
              <a:pPr/>
              <a:t>25.03.2016</a:t>
            </a:fld>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21159356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solidFill>
                  <a:srgbClr val="04617B">
                    <a:shade val="90000"/>
                  </a:srgbClr>
                </a:solidFill>
              </a:rPr>
              <a:pPr/>
              <a:t>25.03.2016</a:t>
            </a:fld>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srgbClr val="04617B">
                    <a:shade val="90000"/>
                  </a:srgbClr>
                </a:solidFill>
              </a:rPr>
              <a:pPr/>
              <a:t>‹#›</a:t>
            </a:fld>
            <a:endParaRPr lang="tr-TR">
              <a:solidFill>
                <a:srgbClr val="04617B">
                  <a:shade val="90000"/>
                </a:srgbClr>
              </a:solidFill>
            </a:endParaRPr>
          </a:p>
        </p:txBody>
      </p:sp>
    </p:spTree>
    <p:extLst>
      <p:ext uri="{BB962C8B-B14F-4D97-AF65-F5344CB8AC3E}">
        <p14:creationId xmlns:p14="http://schemas.microsoft.com/office/powerpoint/2010/main" val="3277002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25.03.2016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25.03.2016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25.03.2016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25.03.2016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25.03.2016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25.03.2016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B1DEFA8C-F947-479F-BE07-76B6B3F80BF1}"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F75050-0E15-4C5B-92B0-66D068882F1F}" type="datetimeFigureOut">
              <a:rPr lang="tr-TR" smtClean="0"/>
              <a:pPr/>
              <a:t>25.03.2016</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A23720DD-5B6D-40BF-8493-A6B52D484E6B}" type="datetimeFigureOut">
              <a:rPr lang="tr-TR" smtClean="0">
                <a:solidFill>
                  <a:srgbClr val="55554A"/>
                </a:solidFill>
              </a:rPr>
              <a:pPr/>
              <a:t>25.03.2016</a:t>
            </a:fld>
            <a:endParaRPr lang="tr-TR">
              <a:solidFill>
                <a:srgbClr val="55554A"/>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tr-TR">
              <a:solidFill>
                <a:srgbClr val="55554A"/>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302176B-0E47-46AC-8F43-DAB4B8A37D06}" type="slidenum">
              <a:rPr lang="tr-TR" smtClean="0">
                <a:solidFill>
                  <a:srgbClr val="55554A"/>
                </a:solidFill>
              </a:rPr>
              <a:pPr/>
              <a:t>‹#›</a:t>
            </a:fld>
            <a:endParaRPr lang="tr-TR">
              <a:solidFill>
                <a:srgbClr val="55554A"/>
              </a:solidFill>
            </a:endParaRPr>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1599776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F75050-0E15-4C5B-92B0-66D068882F1F}" type="datetimeFigureOut">
              <a:rPr lang="tr-TR" smtClean="0">
                <a:solidFill>
                  <a:srgbClr val="04617B">
                    <a:shade val="90000"/>
                  </a:srgbClr>
                </a:solidFill>
              </a:rPr>
              <a:pPr/>
              <a:t>25.03.2016</a:t>
            </a:fld>
            <a:endParaRPr lang="tr-TR">
              <a:solidFill>
                <a:srgbClr val="04617B">
                  <a:shade val="90000"/>
                </a:srgbClr>
              </a:solidFill>
            </a:endParaRP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solidFill>
                <a:srgbClr val="04617B">
                  <a:shade val="90000"/>
                </a:srgbClr>
              </a:solidFill>
            </a:endParaRP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solidFill>
                  <a:srgbClr val="04617B">
                    <a:shade val="90000"/>
                  </a:srgbClr>
                </a:solidFill>
              </a:rPr>
              <a:pPr/>
              <a:t>‹#›</a:t>
            </a:fld>
            <a:endParaRPr lang="tr-TR">
              <a:solidFill>
                <a:srgbClr val="04617B">
                  <a:shade val="90000"/>
                </a:srgbClr>
              </a:solidFill>
            </a:endParaRP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53379581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8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92.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9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116631"/>
            <a:ext cx="7846640" cy="3096345"/>
          </a:xfrm>
        </p:spPr>
        <p:txBody>
          <a:bodyPr>
            <a:normAutofit fontScale="90000"/>
          </a:bodyPr>
          <a:lstStyle/>
          <a:p>
            <a:r>
              <a:rPr lang="tr-TR" sz="6500" dirty="0" smtClean="0">
                <a:solidFill>
                  <a:srgbClr val="C00000"/>
                </a:solidFill>
              </a:rPr>
              <a:t/>
            </a:r>
            <a:br>
              <a:rPr lang="tr-TR" sz="6500" dirty="0" smtClean="0">
                <a:solidFill>
                  <a:srgbClr val="C00000"/>
                </a:solidFill>
              </a:rPr>
            </a:br>
            <a:r>
              <a:rPr lang="tr-TR" sz="6500" dirty="0">
                <a:solidFill>
                  <a:srgbClr val="C00000"/>
                </a:solidFill>
              </a:rPr>
              <a:t/>
            </a:r>
            <a:br>
              <a:rPr lang="tr-TR" sz="6500" dirty="0">
                <a:solidFill>
                  <a:srgbClr val="C00000"/>
                </a:solidFill>
              </a:rPr>
            </a:br>
            <a:r>
              <a:rPr lang="tr-TR" sz="6500" dirty="0" smtClean="0">
                <a:solidFill>
                  <a:srgbClr val="C00000"/>
                </a:solidFill>
              </a:rPr>
              <a:t/>
            </a:r>
            <a:br>
              <a:rPr lang="tr-TR" sz="6500" dirty="0" smtClean="0">
                <a:solidFill>
                  <a:srgbClr val="C00000"/>
                </a:solidFill>
              </a:rPr>
            </a:br>
            <a:r>
              <a:rPr lang="tr-TR" sz="6500" dirty="0">
                <a:solidFill>
                  <a:srgbClr val="C00000"/>
                </a:solidFill>
              </a:rPr>
              <a:t/>
            </a:r>
            <a:br>
              <a:rPr lang="tr-TR" sz="6500" dirty="0">
                <a:solidFill>
                  <a:srgbClr val="C00000"/>
                </a:solidFill>
              </a:rPr>
            </a:br>
            <a:r>
              <a:rPr lang="tr-TR" sz="6500" dirty="0" smtClean="0">
                <a:solidFill>
                  <a:srgbClr val="C00000"/>
                </a:solidFill>
              </a:rPr>
              <a:t/>
            </a:r>
            <a:br>
              <a:rPr lang="tr-TR" sz="6500" dirty="0" smtClean="0">
                <a:solidFill>
                  <a:srgbClr val="C00000"/>
                </a:solidFill>
              </a:rPr>
            </a:br>
            <a:r>
              <a:rPr lang="tr-TR" sz="6500" dirty="0" smtClean="0">
                <a:solidFill>
                  <a:srgbClr val="C00000"/>
                </a:solidFill>
              </a:rPr>
              <a:t>PALANDÖKEN </a:t>
            </a:r>
            <a:r>
              <a:rPr lang="tr-TR" sz="6500" dirty="0">
                <a:solidFill>
                  <a:srgbClr val="C00000"/>
                </a:solidFill>
              </a:rPr>
              <a:t>İLÇE MEM İŞ SAĞLIĞI VE GÜVENLİĞİ BÜROSU </a:t>
            </a:r>
            <a:br>
              <a:rPr lang="tr-TR" sz="6500" dirty="0">
                <a:solidFill>
                  <a:srgbClr val="C00000"/>
                </a:solidFill>
              </a:rPr>
            </a:br>
            <a:endParaRPr lang="tr-TR" dirty="0">
              <a:solidFill>
                <a:srgbClr val="C00000"/>
              </a:solidFill>
            </a:endParaRPr>
          </a:p>
        </p:txBody>
      </p:sp>
      <p:sp>
        <p:nvSpPr>
          <p:cNvPr id="4" name="Alt Başlık 2"/>
          <p:cNvSpPr txBox="1">
            <a:spLocks/>
          </p:cNvSpPr>
          <p:nvPr/>
        </p:nvSpPr>
        <p:spPr>
          <a:xfrm>
            <a:off x="5292080" y="4293096"/>
            <a:ext cx="3096344" cy="792088"/>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Clr>
                <a:schemeClr val="accent1"/>
              </a:buClr>
              <a:buSzPct val="75000"/>
              <a:buFont typeface="Wingdings" pitchFamily="2"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2"/>
              </a:buClr>
              <a:buSzPct val="85000"/>
              <a:buFont typeface="Courier New" pitchFamily="49"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6"/>
              </a:buClr>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Arial" pitchFamily="34" charset="0"/>
              <a:buNone/>
              <a:defRPr sz="1400" kern="1200">
                <a:solidFill>
                  <a:schemeClr val="tx1">
                    <a:tint val="75000"/>
                  </a:schemeClr>
                </a:solidFill>
                <a:latin typeface="+mn-lt"/>
                <a:ea typeface="+mn-ea"/>
                <a:cs typeface="+mn-cs"/>
              </a:defRPr>
            </a:lvl9pPr>
          </a:lstStyle>
          <a:p>
            <a:pPr>
              <a:buClr>
                <a:srgbClr val="F4680B"/>
              </a:buClr>
            </a:pPr>
            <a:r>
              <a:rPr lang="tr-TR" sz="2400" b="1" cap="all" dirty="0" smtClean="0">
                <a:ln w="500">
                  <a:solidFill>
                    <a:srgbClr val="B13F9A">
                      <a:shade val="20000"/>
                      <a:satMod val="120000"/>
                    </a:srgbClr>
                  </a:solidFill>
                </a:ln>
                <a:solidFill>
                  <a:srgbClr val="0070C0"/>
                </a:solidFill>
              </a:rPr>
              <a:t>Hamza  FIRAT</a:t>
            </a:r>
          </a:p>
          <a:p>
            <a:pPr>
              <a:buClr>
                <a:srgbClr val="F4680B"/>
              </a:buClr>
            </a:pPr>
            <a:r>
              <a:rPr lang="tr-TR" sz="2400" b="1" cap="all" dirty="0" smtClean="0">
                <a:ln w="500">
                  <a:solidFill>
                    <a:srgbClr val="B13F9A">
                      <a:shade val="20000"/>
                      <a:satMod val="120000"/>
                    </a:srgbClr>
                  </a:solidFill>
                </a:ln>
                <a:solidFill>
                  <a:srgbClr val="0070C0"/>
                </a:solidFill>
              </a:rPr>
              <a:t>İŞ GÜVENLİĞİ UZMANI</a:t>
            </a:r>
          </a:p>
          <a:p>
            <a:pPr>
              <a:buClr>
                <a:srgbClr val="F4680B"/>
              </a:buClr>
            </a:pPr>
            <a:endParaRPr lang="tr-TR" sz="2400" dirty="0"/>
          </a:p>
        </p:txBody>
      </p:sp>
      <p:sp>
        <p:nvSpPr>
          <p:cNvPr id="5" name="1 Başlık"/>
          <p:cNvSpPr txBox="1">
            <a:spLocks/>
          </p:cNvSpPr>
          <p:nvPr/>
        </p:nvSpPr>
        <p:spPr>
          <a:xfrm rot="10800000" flipV="1">
            <a:off x="1043608" y="2636912"/>
            <a:ext cx="6696744" cy="1368152"/>
          </a:xfrm>
          <a:prstGeom prst="rect">
            <a:avLst/>
          </a:prstGeom>
          <a:ln>
            <a:noFill/>
          </a:ln>
        </p:spPr>
        <p:txBody>
          <a:bodyPr vert="horz" lIns="0" tIns="0" rIns="18288" bIns="0" anchor="b">
            <a:normAutofit fontScale="92500" lnSpcReduction="2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tr-TR" sz="5600" b="1" i="0" u="none" strike="noStrike" kern="1200" cap="none" spc="0" normalizeH="0" baseline="0" noProof="0" dirty="0" smtClean="0">
                <a:ln>
                  <a:noFill/>
                </a:ln>
                <a:solidFill>
                  <a:srgbClr val="0070C0"/>
                </a:solidFill>
                <a:effectLst>
                  <a:outerShdw blurRad="38100" dist="25400" dir="5400000" algn="tl" rotWithShape="0">
                    <a:srgbClr val="000000">
                      <a:alpha val="43000"/>
                    </a:srgbClr>
                  </a:outerShdw>
                </a:effectLst>
                <a:uLnTx/>
                <a:uFillTx/>
                <a:latin typeface="Times New Roman" pitchFamily="18" charset="0"/>
                <a:ea typeface="Times New Roman" pitchFamily="18" charset="0"/>
                <a:cs typeface="Times New Roman" pitchFamily="18" charset="0"/>
              </a:rPr>
              <a:t>İŞ SAĞLIĞI</a:t>
            </a:r>
            <a:br>
              <a:rPr kumimoji="0" lang="tr-TR" sz="5600" b="1" i="0" u="none" strike="noStrike" kern="1200" cap="none" spc="0" normalizeH="0" baseline="0" noProof="0" dirty="0" smtClean="0">
                <a:ln>
                  <a:noFill/>
                </a:ln>
                <a:solidFill>
                  <a:srgbClr val="0070C0"/>
                </a:solidFill>
                <a:effectLst>
                  <a:outerShdw blurRad="38100" dist="25400" dir="5400000" algn="tl" rotWithShape="0">
                    <a:srgbClr val="000000">
                      <a:alpha val="43000"/>
                    </a:srgbClr>
                  </a:outerShdw>
                </a:effectLst>
                <a:uLnTx/>
                <a:uFillTx/>
                <a:latin typeface="Times New Roman" pitchFamily="18" charset="0"/>
                <a:ea typeface="Times New Roman" pitchFamily="18" charset="0"/>
                <a:cs typeface="Times New Roman" pitchFamily="18" charset="0"/>
              </a:rPr>
            </a:br>
            <a:r>
              <a:rPr kumimoji="0" lang="tr-TR" sz="5600" b="1" i="0" u="none" strike="noStrike" kern="1200" cap="none" spc="0" normalizeH="0" baseline="0" noProof="0" dirty="0" smtClean="0">
                <a:ln>
                  <a:noFill/>
                </a:ln>
                <a:solidFill>
                  <a:srgbClr val="0070C0"/>
                </a:solidFill>
                <a:effectLst>
                  <a:outerShdw blurRad="38100" dist="25400" dir="5400000" algn="tl" rotWithShape="0">
                    <a:srgbClr val="000000">
                      <a:alpha val="43000"/>
                    </a:srgbClr>
                  </a:outerShdw>
                </a:effectLst>
                <a:uLnTx/>
                <a:uFillTx/>
                <a:latin typeface="Times New Roman" pitchFamily="18" charset="0"/>
                <a:ea typeface="Times New Roman" pitchFamily="18" charset="0"/>
                <a:cs typeface="Times New Roman" pitchFamily="18" charset="0"/>
              </a:rPr>
              <a:t> VE GÜVENLİĞİ</a:t>
            </a:r>
            <a:endParaRPr kumimoji="0" lang="tr-TR" sz="5600" b="1" i="0" u="none" strike="noStrike" kern="1200" cap="none" spc="0" normalizeH="0" baseline="0" noProof="0" dirty="0">
              <a:ln>
                <a:noFill/>
              </a:ln>
              <a:solidFill>
                <a:srgbClr val="0070C0"/>
              </a:solidFill>
              <a:effectLst>
                <a:outerShdw blurRad="38100" dist="25400" dir="5400000" algn="tl" rotWithShape="0">
                  <a:srgbClr val="000000">
                    <a:alpha val="43000"/>
                  </a:srgbClr>
                </a:outerShdw>
              </a:effectLst>
              <a:uLnTx/>
              <a:uFillTx/>
              <a:latin typeface="Calibri"/>
            </a:endParaRPr>
          </a:p>
        </p:txBody>
      </p:sp>
    </p:spTree>
    <p:extLst>
      <p:ext uri="{BB962C8B-B14F-4D97-AF65-F5344CB8AC3E}">
        <p14:creationId xmlns:p14="http://schemas.microsoft.com/office/powerpoint/2010/main" val="3382728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51520" y="620688"/>
            <a:ext cx="8640960" cy="5632311"/>
          </a:xfrm>
          <a:prstGeom prst="rect">
            <a:avLst/>
          </a:prstGeom>
        </p:spPr>
        <p:txBody>
          <a:bodyPr wrap="square">
            <a:spAutoFit/>
          </a:bodyPr>
          <a:lstStyle/>
          <a:p>
            <a:pPr lvl="0" indent="450850" fontAlgn="base">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Böylece içeriği daha geniş olan bir tanımlama ile karşı karşıya kalınmaktadır. Geniş anlamda </a:t>
            </a:r>
            <a:r>
              <a:rPr lang="tr-TR" sz="3600"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 sağlığı ve güvenliği </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kavramı işyeri ile sınırlı sağlık ve emniyet tedbirlerinin yeterli koruma sağlayamayacağını kabul eden ve çalışanın sağlığını ve güvenliğini etkileyen ve ilgilendiren işyeri dışından kaynaklanan riskleri de kapsamına dahil eden bir kavramdır. </a:t>
            </a:r>
            <a:endParaRPr lang="tr-TR" sz="36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23528" y="1196752"/>
            <a:ext cx="8568952" cy="4524315"/>
          </a:xfrm>
          <a:prstGeom prst="rect">
            <a:avLst/>
          </a:prstGeom>
        </p:spPr>
        <p:txBody>
          <a:bodyPr wrap="square">
            <a:spAutoFit/>
          </a:bodyPr>
          <a:lstStyle/>
          <a:p>
            <a:r>
              <a:rPr lang="tr-TR" sz="3600" b="1" dirty="0" smtClean="0">
                <a:solidFill>
                  <a:srgbClr val="0070C0"/>
                </a:solidFill>
                <a:latin typeface="Times New Roman" pitchFamily="18" charset="0"/>
                <a:ea typeface="Times New Roman" pitchFamily="18" charset="0"/>
                <a:cs typeface="Times New Roman" pitchFamily="18" charset="0"/>
              </a:rPr>
              <a:t>   </a:t>
            </a:r>
            <a:r>
              <a:rPr lang="tr-TR" sz="3600" b="1"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Bu bağlamda her türlü işte çalışanların bedensel, ruhsal ve sosyal durumlarının iyileştirilmesi, çalışma şartlarının düzenlenmesi, çalışanların fiziksel, bedensel ve ruhsal niteliklerine uygun işlere yerleştirilmeleri, işin insana, insanın da işe uyumunun sağlanması iş sağlığı ve iş güvenliği konuları arasındadır</a:t>
            </a:r>
            <a:r>
              <a:rPr lang="tr-TR" sz="3600" b="1" dirty="0" smtClean="0">
                <a:solidFill>
                  <a:srgbClr val="0070C0"/>
                </a:solidFill>
                <a:latin typeface="Times New Roman" pitchFamily="18" charset="0"/>
                <a:ea typeface="Times New Roman" pitchFamily="18" charset="0"/>
                <a:cs typeface="Times New Roman" pitchFamily="18" charset="0"/>
              </a:rPr>
              <a:t>.</a:t>
            </a:r>
            <a:endParaRPr lang="tr-TR" sz="3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51520" y="1700808"/>
            <a:ext cx="8568952" cy="3416320"/>
          </a:xfrm>
          <a:prstGeom prst="rect">
            <a:avLst/>
          </a:prstGeom>
        </p:spPr>
        <p:txBody>
          <a:bodyPr wrap="square">
            <a:spAutoFit/>
          </a:bodyPr>
          <a:lstStyle/>
          <a:p>
            <a:pPr lvl="0" indent="450850" eaLnBrk="0" fontAlgn="base" hangingPunct="0">
              <a:spcBef>
                <a:spcPct val="0"/>
              </a:spcBef>
              <a:spcAft>
                <a:spcPct val="0"/>
              </a:spcAft>
            </a:pPr>
            <a:r>
              <a:rPr lang="tr-TR" sz="3600"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 sağlığı</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sağlıklı bir yaşam çevresi için gereken sağlık kurallarını içerirken; </a:t>
            </a:r>
            <a:r>
              <a:rPr lang="tr-TR" sz="3600"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 güvenliği</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daha çok çalışanın yaşamına ve vücut bütünlüğüne yönelik tehlikelerin ortadan kaldırılması için gerekli teknik kuralları ele alır.</a:t>
            </a:r>
            <a:endParaRPr lang="tr-TR" sz="36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620688"/>
            <a:ext cx="8964488" cy="6186309"/>
          </a:xfrm>
          <a:prstGeom prst="rect">
            <a:avLst/>
          </a:prstGeom>
        </p:spPr>
        <p:txBody>
          <a:bodyPr wrap="square">
            <a:spAutoFit/>
          </a:bodyPr>
          <a:lstStyle/>
          <a:p>
            <a:pPr lvl="0" indent="449263" fontAlgn="base">
              <a:spcBef>
                <a:spcPct val="0"/>
              </a:spcBef>
              <a:spcAft>
                <a:spcPct val="0"/>
              </a:spcAft>
            </a:pPr>
            <a:r>
              <a:rPr lang="tr-TR" sz="3600" b="1" dirty="0" smtClean="0">
                <a:solidFill>
                  <a:srgbClr val="C00000"/>
                </a:solidFill>
                <a:effectLst>
                  <a:outerShdw blurRad="38100" dist="38100" dir="2700000" algn="tl">
                    <a:srgbClr val="000000">
                      <a:alpha val="43137"/>
                    </a:srgbClr>
                  </a:outerShdw>
                </a:effectLst>
                <a:latin typeface="Helvetica"/>
                <a:ea typeface="Times New Roman" pitchFamily="18" charset="0"/>
                <a:cs typeface="Times New Roman" pitchFamily="18" charset="0"/>
              </a:rPr>
              <a:t>      İş Sağlığı ve G</a:t>
            </a:r>
            <a:r>
              <a:rPr lang="tr-TR" sz="3600" b="1" dirty="0" smtClean="0">
                <a:solidFill>
                  <a:srgbClr val="C00000"/>
                </a:solidFill>
                <a:effectLst>
                  <a:outerShdw blurRad="38100" dist="38100" dir="2700000" algn="tl">
                    <a:srgbClr val="000000">
                      <a:alpha val="43137"/>
                    </a:srgbClr>
                  </a:outerShdw>
                </a:effectLst>
                <a:ea typeface="Times New Roman" pitchFamily="18" charset="0"/>
                <a:cs typeface="Times New Roman" pitchFamily="18" charset="0"/>
              </a:rPr>
              <a:t>ü</a:t>
            </a:r>
            <a:r>
              <a:rPr lang="tr-TR" sz="3600" b="1" dirty="0" smtClean="0">
                <a:solidFill>
                  <a:srgbClr val="C00000"/>
                </a:solidFill>
                <a:effectLst>
                  <a:outerShdw blurRad="38100" dist="38100" dir="2700000" algn="tl">
                    <a:srgbClr val="000000">
                      <a:alpha val="43137"/>
                    </a:srgbClr>
                  </a:outerShdw>
                </a:effectLst>
                <a:latin typeface="Helvetica"/>
                <a:ea typeface="Times New Roman" pitchFamily="18" charset="0"/>
                <a:cs typeface="Times New Roman" pitchFamily="18" charset="0"/>
              </a:rPr>
              <a:t>venliğinin </a:t>
            </a:r>
            <a:r>
              <a:rPr lang="tr-TR" sz="3600" b="1" dirty="0" smtClean="0">
                <a:solidFill>
                  <a:srgbClr val="C00000"/>
                </a:solidFill>
                <a:effectLst>
                  <a:outerShdw blurRad="38100" dist="38100" dir="2700000" algn="tl">
                    <a:srgbClr val="000000">
                      <a:alpha val="43137"/>
                    </a:srgbClr>
                  </a:outerShdw>
                </a:effectLst>
                <a:ea typeface="Times New Roman" pitchFamily="18" charset="0"/>
                <a:cs typeface="Times New Roman" pitchFamily="18" charset="0"/>
              </a:rPr>
              <a:t>Ö</a:t>
            </a:r>
            <a:r>
              <a:rPr lang="tr-TR" sz="3600" b="1" dirty="0" smtClean="0">
                <a:solidFill>
                  <a:srgbClr val="C00000"/>
                </a:solidFill>
                <a:effectLst>
                  <a:outerShdw blurRad="38100" dist="38100" dir="2700000" algn="tl">
                    <a:srgbClr val="000000">
                      <a:alpha val="43137"/>
                    </a:srgbClr>
                  </a:outerShdw>
                </a:effectLst>
                <a:latin typeface="Helvetica"/>
                <a:ea typeface="Times New Roman" pitchFamily="18" charset="0"/>
                <a:cs typeface="Times New Roman" pitchFamily="18" charset="0"/>
              </a:rPr>
              <a:t>nemi:</a:t>
            </a:r>
          </a:p>
          <a:p>
            <a:pPr lvl="0" indent="449263" fontAlgn="base">
              <a:spcBef>
                <a:spcPct val="0"/>
              </a:spcBef>
              <a:spcAft>
                <a:spcPct val="0"/>
              </a:spcAft>
            </a:pPr>
            <a:r>
              <a:rPr lang="tr-TR" sz="3600" b="1" dirty="0" smtClean="0">
                <a:solidFill>
                  <a:srgbClr val="0070C0"/>
                </a:solidFill>
                <a:effectLst>
                  <a:outerShdw blurRad="38100" dist="38100" dir="2700000" algn="tl">
                    <a:srgbClr val="000000">
                      <a:alpha val="43137"/>
                    </a:srgbClr>
                  </a:outerShdw>
                </a:effectLst>
                <a:latin typeface="Helvetica"/>
                <a:cs typeface="Times New Roman" pitchFamily="18" charset="0"/>
              </a:rPr>
              <a:t>             Çalışan Açısından</a:t>
            </a:r>
            <a:endParaRPr lang="tr-TR" sz="3600" dirty="0" smtClean="0">
              <a:solidFill>
                <a:srgbClr val="0070C0"/>
              </a:solidFill>
              <a:effectLst>
                <a:outerShdw blurRad="38100" dist="38100" dir="2700000" algn="tl">
                  <a:srgbClr val="000000">
                    <a:alpha val="43137"/>
                  </a:srgbClr>
                </a:outerShdw>
              </a:effectLst>
              <a:latin typeface="Arial" pitchFamily="34" charset="0"/>
              <a:cs typeface="Arial" pitchFamily="34" charset="0"/>
            </a:endParaRPr>
          </a:p>
          <a:p>
            <a:pPr lvl="0" indent="449263" algn="just" eaLnBrk="0" fontAlgn="base" hangingPunct="0">
              <a:spcBef>
                <a:spcPct val="0"/>
              </a:spcBef>
              <a:spcAft>
                <a:spcPct val="0"/>
              </a:spcAft>
            </a:pPr>
            <a:r>
              <a:rPr lang="tr-TR" sz="3600"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 kazaları ve meslek hastalıklarından doğrudan ve en çok etkilenenler çalışanlardır. Yapılan araştırmalar; günümüzde, dünya ölçeğinde, her saniyede en az üç çalışanın iş kazaları Sonucunda yaralanmakta olduğunu, her üç dakikada bir çalışanın  iş kazası ya da hastalanma sonucu ölmekte olduğunu ortaya koymaktadır. </a:t>
            </a:r>
            <a:endParaRPr lang="tr-TR" sz="36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indent="450850" algn="just" eaLnBrk="0" fontAlgn="base" hangingPunct="0">
              <a:spcBef>
                <a:spcPct val="0"/>
              </a:spcBef>
              <a:spcAft>
                <a:spcPct val="0"/>
              </a:spcAft>
            </a:pPr>
            <a:r>
              <a:rPr lang="tr-TR" sz="3600" dirty="0" smtClean="0">
                <a:latin typeface="Times New Roman" pitchFamily="18" charset="0"/>
                <a:ea typeface="Times New Roman" pitchFamily="18" charset="0"/>
                <a:cs typeface="Times New Roman" pitchFamily="18" charset="0"/>
              </a:rPr>
              <a:t> </a:t>
            </a:r>
            <a:endParaRPr lang="tr-TR" sz="3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51520" y="476672"/>
            <a:ext cx="8568952" cy="5078313"/>
          </a:xfrm>
          <a:prstGeom prst="rect">
            <a:avLst/>
          </a:prstGeom>
        </p:spPr>
        <p:txBody>
          <a:bodyPr wrap="square">
            <a:spAutoFit/>
          </a:bodyPr>
          <a:lstStyle/>
          <a:p>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Çoğu kez yaralanmalara ve hatta ölümlere yol açabilen iş kazaları ve meslek hastalıkları ile karşılaşan çalışanlar, iş güçlerinin tümünü ya da bir bölümünü, sürekli veya belirli bir süre kaybedeceklerdir. Çalışanların geçici ya da sürekli olarak iş göremez duruma düşmeleri de üretim süreci sonunda kazanacakları gelirden yoksun kalmalarına neden olacaktır. </a:t>
            </a:r>
            <a:endParaRPr lang="tr-TR"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1196752"/>
            <a:ext cx="8208912" cy="4524315"/>
          </a:xfrm>
          <a:prstGeom prst="rect">
            <a:avLst/>
          </a:prstGeom>
        </p:spPr>
        <p:txBody>
          <a:bodyPr wrap="square">
            <a:spAutoFit/>
          </a:bodyPr>
          <a:lstStyle/>
          <a:p>
            <a:r>
              <a:rPr lang="tr-TR" sz="3600" dirty="0" smtClean="0">
                <a:latin typeface="Times New Roman" pitchFamily="18" charset="0"/>
                <a:ea typeface="Times New Roman" pitchFamily="18" charset="0"/>
                <a:cs typeface="Times New Roman" pitchFamily="18" charset="0"/>
              </a:rPr>
              <a:t>       </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Böyle bir durumla karşılaşan çalışanlar, geçici ya da sürekli iş göremezliği karşılığı bir ödenek alacaklardır. Sürekli olarak iş göremez duruma gelen Çalışanların gelir yaratma kapasitesi sınırlanacak, rehabilitasyon sonrası ise ancak düşük ücretli bir işte çalışabilecek</a:t>
            </a:r>
            <a:endParaRPr lang="tr-TR" sz="3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51520" y="1052736"/>
            <a:ext cx="8568952" cy="5078313"/>
          </a:xfrm>
          <a:prstGeom prst="rect">
            <a:avLst/>
          </a:prstGeom>
        </p:spPr>
        <p:txBody>
          <a:bodyPr wrap="square">
            <a:spAutoFit/>
          </a:bodyPr>
          <a:lstStyle/>
          <a:p>
            <a:pPr lvl="0" indent="450850" fontAlgn="base">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Büyük çoğunluğunun ücret gelirinden başkaca geliri bulunmayan çalışanlar ve bakmakla yükümlü oldukları aileleri, ekonomik sıkıntıya girecek, çalışanlar belki de eski sağlığına bir daha kavuşamayacak olmanın moral çöküntüsünü ömür boyu taşıyacaklardır. Kazaların ölümle sonuçlanması ise çalışanın ve ailesinin karşılaşabileceği en büyük tehlikedir. </a:t>
            </a:r>
            <a:endParaRPr lang="tr-TR" sz="3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51520" y="836713"/>
            <a:ext cx="8496944" cy="5632311"/>
          </a:xfrm>
          <a:prstGeom prst="rect">
            <a:avLst/>
          </a:prstGeom>
        </p:spPr>
        <p:txBody>
          <a:bodyPr wrap="square">
            <a:spAutoFit/>
          </a:bodyPr>
          <a:lstStyle/>
          <a:p>
            <a:pPr lvl="0" indent="450850" fontAlgn="base">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Bu nedenle iş güvenliği önlemleri çalışan ve ailesinin kazalar yüzünden doğabilecek ekonomik sıkıntılarını engellemektedir. </a:t>
            </a:r>
            <a:endParaRPr lang="tr-TR" sz="36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indent="450850"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Güvenlik önlemleri alınmış bir işyeri ortamında çalışmak ;her şeyden önce, çalışanın moral yönünden güvenli ve sağlıklı olmasını getirecek, böylelikle üretim sürecine uyum sağlayarak çalışanın verimli bir şekilde iş görmesi , temin edilmiş olacaktır.</a:t>
            </a:r>
            <a:endParaRPr lang="tr-TR" sz="3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8748464" cy="7109639"/>
          </a:xfrm>
          <a:prstGeom prst="rect">
            <a:avLst/>
          </a:prstGeom>
        </p:spPr>
        <p:txBody>
          <a:bodyPr wrap="square">
            <a:spAutoFit/>
          </a:bodyPr>
          <a:lstStyle/>
          <a:p>
            <a:pPr lvl="0" algn="ctr" fontAlgn="base">
              <a:spcBef>
                <a:spcPct val="0"/>
              </a:spcBef>
              <a:spcAft>
                <a:spcPct val="0"/>
              </a:spcAft>
            </a:pPr>
            <a:r>
              <a:rPr lang="tr-TR" sz="2400" b="1"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a:t>
            </a:r>
            <a:r>
              <a:rPr lang="tr-TR" sz="2400" b="1" dirty="0" smtClean="0" bmk="">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ŞVEREN AÇISINDAN ÖNEMİ</a:t>
            </a:r>
            <a:endParaRPr lang="tr-TR" sz="24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lvl="0" algn="just" eaLnBrk="0" fontAlgn="base" hangingPunct="0">
              <a:spcBef>
                <a:spcPct val="0"/>
              </a:spcBef>
              <a:spcAft>
                <a:spcPct val="0"/>
              </a:spcAft>
            </a:pPr>
            <a:r>
              <a:rPr lang="tr-TR" sz="3600"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İşyerinde</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çalışanlardan birinin kazaya uğraması çalışan için olduğu kadar işveren açısından da büyük önem taşımaktadır. İş kazası işin akışını durdurarak üretim temposunu yavaşlatmakta, üretim ve verimlilik kaybına neden olmaktadır. </a:t>
            </a:r>
            <a:r>
              <a:rPr lang="tr-TR" sz="3600"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Çalışma ortamının iyileştirilmesi</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 iş güvenliğinin sağlanması, işin akışını durduran insan, makine, malzeme, ürün ve zaman kaybına neden olan koşulların ortadan kalkmasını ya da minimize edilmesini getirecek, yüksek verimlilik ve etkinlik sağlayacaktır. </a:t>
            </a:r>
            <a:endParaRPr lang="tr-TR" sz="3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260649"/>
            <a:ext cx="8892480" cy="6924973"/>
          </a:xfrm>
          <a:prstGeom prst="rect">
            <a:avLst/>
          </a:prstGeom>
        </p:spPr>
        <p:txBody>
          <a:bodyPr wrap="square">
            <a:spAutoFit/>
          </a:bodyPr>
          <a:lstStyle/>
          <a:p>
            <a:pPr lvl="0" algn="just" eaLnBrk="0" fontAlgn="base" hangingPunct="0">
              <a:spcBef>
                <a:spcPct val="0"/>
              </a:spcBef>
              <a:spcAft>
                <a:spcPct val="0"/>
              </a:spcAft>
            </a:pPr>
            <a:r>
              <a:rPr lang="tr-TR" sz="3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 güvenliğine yönelik çabalar aynı zamanda maliyetlerin düşmesini ve ürün düzeyinde artışı da beraberinde getirecektir. Başka bir deyişle iş kazalarının önlenmesi ikincil ya da yan bir etki olarak işyerinde verimlilik ve üretim artışına yol açmaktadır. </a:t>
            </a:r>
            <a:endParaRPr lang="tr-TR" sz="34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algn="just" eaLnBrk="0" fontAlgn="base" hangingPunct="0">
              <a:spcBef>
                <a:spcPct val="0"/>
              </a:spcBef>
              <a:spcAft>
                <a:spcPct val="0"/>
              </a:spcAft>
            </a:pPr>
            <a:r>
              <a:rPr lang="tr-TR" sz="3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Güvenlik önlemlerinin alınması bir noktaya kadar işletmeye bir maliyet yükleyecektir. Ancak; işletmedeki çalışma koşullarının iyileştirilmesi iş kazalarını ve meslek hastalıklarını azaltarak genelde maliyetlerin düşmesini ve ürün artışlarıyla birlikte verimliliğin artmasını sağlayacaktır</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endParaRPr lang="tr-TR" sz="3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251520" y="1412776"/>
            <a:ext cx="8640960" cy="5328592"/>
          </a:xfrm>
        </p:spPr>
        <p:txBody>
          <a:bodyPr>
            <a:noAutofit/>
          </a:bodyPr>
          <a:lstStyle/>
          <a:p>
            <a:pPr lvl="0" indent="450850" algn="just" eaLnBrk="0" fontAlgn="base" hangingPunct="0">
              <a:spcBef>
                <a:spcPct val="0"/>
              </a:spcBef>
              <a:spcAft>
                <a:spcPct val="0"/>
              </a:spcAft>
            </a:pPr>
            <a:r>
              <a:rPr lang="tr-TR" sz="2400" b="1" dirty="0" smtClean="0">
                <a:solidFill>
                  <a:srgbClr val="00B0F0"/>
                </a:solidFill>
                <a:latin typeface="Times New Roman" pitchFamily="18" charset="0"/>
                <a:ea typeface="Times New Roman" pitchFamily="18" charset="0"/>
                <a:cs typeface="Times New Roman" pitchFamily="18" charset="0"/>
              </a:rPr>
              <a:t>        </a:t>
            </a:r>
          </a:p>
          <a:p>
            <a:pPr lvl="0" indent="450850" algn="just" eaLnBrk="0" fontAlgn="base" hangingPunct="0">
              <a:spcBef>
                <a:spcPct val="0"/>
              </a:spcBef>
              <a:spcAft>
                <a:spcPct val="0"/>
              </a:spcAft>
            </a:pPr>
            <a:r>
              <a:rPr lang="tr-TR" sz="2400" b="1" dirty="0" smtClean="0">
                <a:solidFill>
                  <a:srgbClr val="00B0F0"/>
                </a:solidFill>
                <a:latin typeface="Times New Roman" pitchFamily="18" charset="0"/>
                <a:ea typeface="Times New Roman" pitchFamily="18" charset="0"/>
                <a:cs typeface="Times New Roman" pitchFamily="18" charset="0"/>
              </a:rPr>
              <a:t>    </a:t>
            </a:r>
            <a:r>
              <a:rPr lang="tr-TR" sz="3600" b="1"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 Sağlığı ve Güvenliğinin Tanımı:</a:t>
            </a:r>
          </a:p>
          <a:p>
            <a:pPr lvl="0" indent="450850" algn="just" eaLnBrk="0" fontAlgn="base" hangingPunct="0">
              <a:spcBef>
                <a:spcPct val="0"/>
              </a:spcBef>
              <a:spcAft>
                <a:spcPct val="0"/>
              </a:spcAft>
            </a:pPr>
            <a:endParaRPr lang="tr-TR" sz="3600" b="1" dirty="0" smtClean="0">
              <a:solidFill>
                <a:srgbClr val="00B05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lvl="0" indent="450850" algn="just" eaLnBrk="0" fontAlgn="base" hangingPunct="0">
              <a:spcBef>
                <a:spcPct val="0"/>
              </a:spcBef>
              <a:spcAft>
                <a:spcPct val="0"/>
              </a:spcAft>
            </a:pPr>
            <a:r>
              <a:rPr lang="tr-TR" sz="3600" dirty="0" smtClean="0">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Dünyada ve ülkemizde sanayileşme ve teknolojik gelişmelere paralel olarak özellikle işyerlerinde üretken faktör olan çalışan kişilerin sağlığı ve güvenliği ile ilgili bir takım sorunlar ortaya çıkmıştır. </a:t>
            </a:r>
            <a:endParaRPr lang="tr-TR"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11650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51520" y="476673"/>
            <a:ext cx="8496944" cy="6192688"/>
          </a:xfrm>
          <a:prstGeom prst="rect">
            <a:avLst/>
          </a:prstGeom>
        </p:spPr>
        <p:txBody>
          <a:bodyPr wrap="square">
            <a:spAutoFit/>
          </a:bodyPr>
          <a:lstStyle/>
          <a:p>
            <a:pPr lvl="0" algn="just" fontAlgn="base">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Böylece yapılan güvenlik harcamaları kendinden çok daha fazla verimlilik artışına neden olacaktır. İş güvenliği feda edilerek kısa bir dönem için verimlilik artışı sağlanabilir. Ancak uzun dönemde etken bir üretim gerçekleştirmek mümkün olmayacaktır. Görülmektedir ki kazaları önleyememek nedeniyle ortaya çıkacak sorunlar çok yönlü ve ağır olup kazaları önlemekten çok daha fazla masraf gerektirecektir.</a:t>
            </a:r>
            <a:r>
              <a:rPr lang="tr-TR" sz="3600" dirty="0" smtClean="0">
                <a:latin typeface="Times New Roman" pitchFamily="18" charset="0"/>
                <a:ea typeface="Times New Roman" pitchFamily="18" charset="0"/>
                <a:cs typeface="Times New Roman" pitchFamily="18" charset="0"/>
              </a:rPr>
              <a:t> </a:t>
            </a:r>
            <a:endParaRPr lang="tr-TR" sz="3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476672"/>
            <a:ext cx="9144000" cy="6186309"/>
          </a:xfrm>
          <a:prstGeom prst="rect">
            <a:avLst/>
          </a:prstGeom>
        </p:spPr>
        <p:txBody>
          <a:bodyPr wrap="square">
            <a:spAutoFit/>
          </a:bodyPr>
          <a:lstStyle/>
          <a:p>
            <a:pPr lvl="0" algn="just" fontAlgn="base">
              <a:spcBef>
                <a:spcPct val="0"/>
              </a:spcBef>
              <a:spcAft>
                <a:spcPct val="0"/>
              </a:spcAft>
            </a:pPr>
            <a:r>
              <a:rPr lang="tr-TR" sz="3600"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Ayrıca kazayı önlemek, kaza için ödemeler yapmaktan  çok daha insancıldır. </a:t>
            </a:r>
            <a:endParaRPr lang="tr-TR" sz="36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lvl="0" algn="just"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Koruma işlevinin etkin olarak sürdürülmesi amacıyla yapılması gereken ve insan kaynaklarına yapılan yatırım niteliğindeki harcamalar aşağıda belirtilen türdeki harcamaları kapsayacaktır: </a:t>
            </a:r>
          </a:p>
          <a:p>
            <a:pPr lvl="0" algn="just" eaLnBrk="0" fontAlgn="base" hangingPunct="0">
              <a:spcBef>
                <a:spcPct val="0"/>
              </a:spcBef>
              <a:spcAft>
                <a:spcPct val="0"/>
              </a:spcAft>
            </a:pPr>
            <a:r>
              <a:rPr lang="tr-TR" sz="3600"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1</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İş güvenliği örgütünün kurulması, güvenlik tüzüklerinin hazırlanması, güvensiz koşulların araştırılmasını sağlayacak yöntemlerin belirlenmesi için gerekli harcamalar</a:t>
            </a:r>
            <a:r>
              <a:rPr lang="tr-TR" sz="3600" dirty="0" smtClean="0">
                <a:latin typeface="Times New Roman" pitchFamily="18" charset="0"/>
                <a:ea typeface="Times New Roman" pitchFamily="18" charset="0"/>
                <a:cs typeface="Times New Roman" pitchFamily="18" charset="0"/>
              </a:rPr>
              <a:t>.</a:t>
            </a:r>
            <a:endParaRPr lang="tr-TR" sz="3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07504" y="980728"/>
            <a:ext cx="8928992" cy="5324535"/>
          </a:xfrm>
          <a:prstGeom prst="rect">
            <a:avLst/>
          </a:prstGeom>
        </p:spPr>
        <p:txBody>
          <a:bodyPr wrap="square">
            <a:spAutoFit/>
          </a:bodyPr>
          <a:lstStyle/>
          <a:p>
            <a:pPr lvl="0" algn="just" eaLnBrk="0" fontAlgn="base" hangingPunct="0">
              <a:spcBef>
                <a:spcPct val="0"/>
              </a:spcBef>
              <a:spcAft>
                <a:spcPct val="0"/>
              </a:spcAft>
            </a:pPr>
            <a:r>
              <a:rPr lang="tr-TR" sz="32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   Saptanan eksikliklerin giderilmesi için yapılan harcamalar.</a:t>
            </a:r>
            <a:endParaRPr lang="tr-TR" sz="32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algn="just" eaLnBrk="0" fontAlgn="base" hangingPunct="0">
              <a:spcBef>
                <a:spcPct val="0"/>
              </a:spcBef>
              <a:spcAft>
                <a:spcPct val="0"/>
              </a:spcAft>
            </a:pPr>
            <a:r>
              <a:rPr lang="tr-TR" sz="32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3-   Denetim harcamaları.</a:t>
            </a:r>
            <a:endParaRPr lang="tr-TR" sz="32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algn="just" eaLnBrk="0" fontAlgn="base" hangingPunct="0">
              <a:spcBef>
                <a:spcPct val="0"/>
              </a:spcBef>
              <a:spcAft>
                <a:spcPct val="0"/>
              </a:spcAft>
            </a:pPr>
            <a:r>
              <a:rPr lang="tr-TR" sz="32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4-   Donanım ve malzeme için yapılan harcamalar.</a:t>
            </a:r>
            <a:endParaRPr lang="tr-TR" sz="32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algn="just" eaLnBrk="0" fontAlgn="base" hangingPunct="0">
              <a:spcBef>
                <a:spcPct val="0"/>
              </a:spcBef>
              <a:spcAft>
                <a:spcPct val="0"/>
              </a:spcAft>
            </a:pPr>
            <a:r>
              <a:rPr lang="tr-TR" sz="32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5-   İş güvenliği eğitimi için yapılacak harcamalar. </a:t>
            </a:r>
            <a:endParaRPr lang="tr-TR" sz="32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algn="just" fontAlgn="base">
              <a:spcBef>
                <a:spcPct val="0"/>
              </a:spcBef>
              <a:spcAft>
                <a:spcPct val="0"/>
              </a:spcAft>
            </a:pPr>
            <a:r>
              <a:rPr lang="tr-TR" sz="32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Yatırım niteliğinde yapılacak koruma harcamalarının yanında bir kazayı önleyememek de işletmeye çeşitli maliyetler yükler. </a:t>
            </a:r>
          </a:p>
          <a:p>
            <a:pPr lvl="0" algn="just" fontAlgn="base">
              <a:spcBef>
                <a:spcPct val="0"/>
              </a:spcBef>
              <a:spcAft>
                <a:spcPct val="0"/>
              </a:spcAft>
            </a:pPr>
            <a:r>
              <a:rPr lang="tr-TR" sz="3200" dirty="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tr-TR" sz="32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Bu maliyetleri ise şöyle sıralayabiliriz</a:t>
            </a:r>
            <a:r>
              <a:rPr lang="tr-TR" sz="3600" dirty="0" smtClean="0">
                <a:latin typeface="Times New Roman" pitchFamily="18" charset="0"/>
                <a:ea typeface="Times New Roman" pitchFamily="18" charset="0"/>
                <a:cs typeface="Times New Roman" pitchFamily="18" charset="0"/>
              </a:rPr>
              <a:t>:</a:t>
            </a:r>
            <a:r>
              <a:rPr lang="tr-TR" sz="3600" b="1" dirty="0" smtClean="0">
                <a:latin typeface="Times New Roman" pitchFamily="18" charset="0"/>
                <a:ea typeface="Times New Roman" pitchFamily="18" charset="0"/>
                <a:cs typeface="Times New Roman" pitchFamily="18" charset="0"/>
              </a:rPr>
              <a:t> </a:t>
            </a:r>
          </a:p>
          <a:p>
            <a:pPr lvl="0" algn="just" eaLnBrk="0" fontAlgn="base" hangingPunct="0">
              <a:spcBef>
                <a:spcPct val="0"/>
              </a:spcBef>
              <a:spcAft>
                <a:spcPct val="0"/>
              </a:spcAft>
            </a:pPr>
            <a:endParaRPr lang="tr-TR" sz="2400" b="1" dirty="0" smtClean="0">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pPr>
            <a:endParaRPr lang="tr-TR"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51520" y="980729"/>
            <a:ext cx="8640960" cy="5632311"/>
          </a:xfrm>
          <a:prstGeom prst="rect">
            <a:avLst/>
          </a:prstGeom>
        </p:spPr>
        <p:txBody>
          <a:bodyPr wrap="square">
            <a:spAutoFit/>
          </a:bodyPr>
          <a:lstStyle/>
          <a:p>
            <a:pPr lvl="0" algn="just" fontAlgn="base">
              <a:spcBef>
                <a:spcPct val="0"/>
              </a:spcBef>
              <a:spcAft>
                <a:spcPct val="0"/>
              </a:spcAft>
            </a:pPr>
            <a:r>
              <a:rPr lang="tr-TR" sz="3600"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Dolaysız Maliyetler</a:t>
            </a:r>
            <a:r>
              <a:rPr lang="tr-TR" sz="3600"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endParaRPr lang="tr-TR" sz="36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lvl="0" algn="just"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1- İşletmelerin   </a:t>
            </a:r>
            <a:r>
              <a:rPr lang="tr-TR" sz="3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SGK’ya</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yaptıkları  işin   tehlike derecesi üzerinden verdikleri kaza priminden karşılanan</a:t>
            </a:r>
            <a:endParaRPr lang="tr-TR" sz="36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algn="just"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-Tıbbi müdahale ve hastane masrafları, ilaç bedelleri,</a:t>
            </a:r>
            <a:endParaRPr lang="tr-TR" sz="36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algn="just"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-Geçici ve sürekli iş göremezlik, ölüm ödenekleri.</a:t>
            </a:r>
            <a:endParaRPr lang="tr-TR" sz="36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algn="just"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 Mahkeme masrafları.</a:t>
            </a:r>
            <a:endParaRPr lang="tr-TR" sz="36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algn="just"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3- Sigortalıya ödenen tazminat.</a:t>
            </a:r>
            <a:endParaRPr lang="tr-TR" sz="36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620688"/>
            <a:ext cx="8712968" cy="6740307"/>
          </a:xfrm>
          <a:prstGeom prst="rect">
            <a:avLst/>
          </a:prstGeom>
        </p:spPr>
        <p:txBody>
          <a:bodyPr wrap="square">
            <a:spAutoFit/>
          </a:bodyPr>
          <a:lstStyle/>
          <a:p>
            <a:pPr lvl="0" eaLnBrk="0" fontAlgn="base" hangingPunct="0">
              <a:spcBef>
                <a:spcPct val="0"/>
              </a:spcBef>
              <a:spcAft>
                <a:spcPct val="0"/>
              </a:spcAft>
            </a:pPr>
            <a:r>
              <a:rPr lang="tr-TR" sz="3600"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Dolaylı Maliyetler</a:t>
            </a:r>
            <a:r>
              <a:rPr lang="tr-TR" sz="3600" b="1"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endParaRPr lang="tr-TR" sz="36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a:p>
            <a:pPr lvl="0" eaLnBrk="0" fontAlgn="base" hangingPunct="0">
              <a:spcBef>
                <a:spcPct val="0"/>
              </a:spcBef>
              <a:spcAft>
                <a:spcPct val="0"/>
              </a:spcAft>
            </a:pPr>
            <a:r>
              <a:rPr lang="tr-TR" sz="3600"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1- İşgücü kayıpları</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endParaRPr lang="tr-TR" sz="36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-Kazalının çalışamaması nedeniyle,</a:t>
            </a:r>
            <a:endParaRPr lang="tr-TR" sz="36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-Kazalıya yapılan ilk yardım nedeniyle,</a:t>
            </a:r>
            <a:endParaRPr lang="tr-TR" sz="36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-Kazalının arkadaşlarının çalışamaması nedeniyle,</a:t>
            </a:r>
            <a:endParaRPr lang="tr-TR" sz="36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indent="450850" fontAlgn="base">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-Usta ve yöneticilerin;kazayı incelemek,yaralı çalışan üzerindeki işi yeniden düzene koymak,yeni çalışan seçimi ve yerleştirilmesi ve yasal işlemler nedeniyle kaybettikleri zaman.</a:t>
            </a:r>
          </a:p>
          <a:p>
            <a:pPr lvl="0" indent="450850" fontAlgn="base">
              <a:spcBef>
                <a:spcPct val="0"/>
              </a:spcBef>
              <a:spcAft>
                <a:spcPct val="0"/>
              </a:spcAft>
            </a:pPr>
            <a:r>
              <a:rPr lang="tr-TR" sz="3600" dirty="0" smtClean="0">
                <a:latin typeface="Times New Roman" pitchFamily="18" charset="0"/>
                <a:ea typeface="Times New Roman" pitchFamily="18" charset="0"/>
                <a:cs typeface="Times New Roman" pitchFamily="18" charset="0"/>
              </a:rPr>
              <a:t> </a:t>
            </a:r>
            <a:endParaRPr lang="tr-TR" sz="3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51520" y="1052737"/>
            <a:ext cx="8640960" cy="5632311"/>
          </a:xfrm>
          <a:prstGeom prst="rect">
            <a:avLst/>
          </a:prstGeom>
        </p:spPr>
        <p:txBody>
          <a:bodyPr wrap="square">
            <a:spAutoFit/>
          </a:bodyPr>
          <a:lstStyle/>
          <a:p>
            <a:pPr lvl="0" indent="450850" fontAlgn="base">
              <a:spcBef>
                <a:spcPct val="0"/>
              </a:spcBef>
              <a:spcAft>
                <a:spcPct val="0"/>
              </a:spcAft>
            </a:pPr>
            <a:r>
              <a:rPr lang="tr-TR" sz="3600"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 Üretim kaybı.</a:t>
            </a:r>
            <a:endParaRPr lang="tr-TR" sz="36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a:p>
            <a:pPr lvl="0" indent="450850"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-Kaza sırasında üretime ara verilmesi nedeniyle,</a:t>
            </a:r>
            <a:endParaRPr lang="tr-TR" sz="36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indent="450850"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-Makinelerin durması ya da hasara uğraması nedeniyle ,</a:t>
            </a:r>
            <a:endParaRPr lang="tr-TR" sz="36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indent="450850"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-Malzeme ve hammaddelerin ziyana uğraması nedeniyle,</a:t>
            </a:r>
            <a:endParaRPr lang="tr-TR" sz="36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indent="450850"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-Kazaya uğrayan çalışanın işe dönmesi halinde verimindeki düşmeler nedeniyle yapılan kayıplar.</a:t>
            </a:r>
            <a:endParaRPr lang="tr-TR" sz="3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692696"/>
            <a:ext cx="8784976" cy="5632311"/>
          </a:xfrm>
          <a:prstGeom prst="rect">
            <a:avLst/>
          </a:prstGeom>
        </p:spPr>
        <p:txBody>
          <a:bodyPr wrap="square">
            <a:spAutoFit/>
          </a:bodyPr>
          <a:lstStyle/>
          <a:p>
            <a:pPr lvl="0" indent="450850" algn="just" eaLnBrk="0" fontAlgn="base" hangingPunct="0">
              <a:spcBef>
                <a:spcPct val="0"/>
              </a:spcBef>
              <a:spcAft>
                <a:spcPct val="0"/>
              </a:spcAft>
            </a:pPr>
            <a:r>
              <a:rPr lang="tr-TR" sz="3600"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3- Siparişlerin gerekli sürede karşılanamaması nedeniyle ortaya çıkan kayıplar.</a:t>
            </a:r>
            <a:endParaRPr lang="tr-TR" sz="36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a:p>
            <a:pPr lvl="0" indent="450850" algn="just"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-İşletmenin şöhret kaybı,</a:t>
            </a:r>
            <a:endParaRPr lang="tr-TR" sz="36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indent="450850" algn="just"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-Geç teslimat yüzünden ödenen ceza veya tazminatlar,</a:t>
            </a:r>
            <a:endParaRPr lang="tr-TR" sz="36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indent="450850" algn="just"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-Erken teslim halinde alınabilecek primden kayıplar.</a:t>
            </a:r>
            <a:endParaRPr lang="tr-TR" sz="36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indent="450850" algn="just" fontAlgn="base">
              <a:spcBef>
                <a:spcPct val="0"/>
              </a:spcBef>
              <a:spcAft>
                <a:spcPct val="0"/>
              </a:spcAft>
            </a:pPr>
            <a:r>
              <a:rPr lang="tr-TR" sz="3600"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4- Üst makamlar ve hükümetçe yapılacak tahkikat masrafları</a:t>
            </a:r>
            <a:r>
              <a:rPr lang="tr-TR" sz="2400"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r>
              <a:rPr lang="tr-TR" sz="2400" b="1" dirty="0" smtClean="0">
                <a:solidFill>
                  <a:srgbClr val="FF0000"/>
                </a:solidFill>
                <a:effectLst>
                  <a:outerShdw blurRad="38100" dist="38100" dir="2700000" algn="tl">
                    <a:srgbClr val="000000">
                      <a:alpha val="43137"/>
                    </a:srgbClr>
                  </a:outerShdw>
                </a:effectLst>
                <a:latin typeface="Helvetica" charset="-94"/>
                <a:ea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23528" y="188640"/>
            <a:ext cx="8496944" cy="6833221"/>
          </a:xfrm>
          <a:prstGeom prst="rect">
            <a:avLst/>
          </a:prstGeom>
        </p:spPr>
        <p:txBody>
          <a:bodyPr wrap="square">
            <a:spAutoFit/>
          </a:bodyPr>
          <a:lstStyle/>
          <a:p>
            <a:pPr lvl="0" indent="450850" algn="just" fontAlgn="base">
              <a:spcBef>
                <a:spcPct val="0"/>
              </a:spcBef>
              <a:spcAft>
                <a:spcPct val="0"/>
              </a:spcAft>
            </a:pPr>
            <a:r>
              <a:rPr lang="tr-TR" sz="2800" b="1" dirty="0" smtClean="0">
                <a:solidFill>
                  <a:srgbClr val="FF0000"/>
                </a:solidFill>
                <a:effectLst>
                  <a:outerShdw blurRad="38100" dist="38100" dir="2700000" algn="tl">
                    <a:srgbClr val="000000">
                      <a:alpha val="43137"/>
                    </a:srgbClr>
                  </a:outerShdw>
                </a:effectLst>
                <a:latin typeface="Helvetica" charset="-94"/>
                <a:ea typeface="Times New Roman" pitchFamily="18" charset="0"/>
                <a:cs typeface="Times New Roman" pitchFamily="18" charset="0"/>
              </a:rPr>
              <a:t>İş Sağlığı ve İş G</a:t>
            </a:r>
            <a:r>
              <a:rPr lang="tr-TR" sz="2800" b="1" dirty="0" smtClean="0">
                <a:solidFill>
                  <a:srgbClr val="FF0000"/>
                </a:solidFill>
                <a:effectLst>
                  <a:outerShdw blurRad="38100" dist="38100" dir="2700000" algn="tl">
                    <a:srgbClr val="000000">
                      <a:alpha val="43137"/>
                    </a:srgbClr>
                  </a:outerShdw>
                </a:effectLst>
                <a:ea typeface="Times New Roman" pitchFamily="18" charset="0"/>
                <a:cs typeface="Times New Roman" pitchFamily="18" charset="0"/>
              </a:rPr>
              <a:t>ü</a:t>
            </a:r>
            <a:r>
              <a:rPr lang="tr-TR" sz="2800" b="1" dirty="0" smtClean="0">
                <a:solidFill>
                  <a:srgbClr val="FF0000"/>
                </a:solidFill>
                <a:effectLst>
                  <a:outerShdw blurRad="38100" dist="38100" dir="2700000" algn="tl">
                    <a:srgbClr val="000000">
                      <a:alpha val="43137"/>
                    </a:srgbClr>
                  </a:outerShdw>
                </a:effectLst>
                <a:latin typeface="Helvetica" charset="-94"/>
                <a:ea typeface="Times New Roman" pitchFamily="18" charset="0"/>
                <a:cs typeface="Times New Roman" pitchFamily="18" charset="0"/>
              </a:rPr>
              <a:t>venliği Ni</a:t>
            </a:r>
            <a:r>
              <a:rPr lang="tr-TR" sz="2800" b="1" dirty="0" smtClean="0">
                <a:solidFill>
                  <a:srgbClr val="FF0000"/>
                </a:solidFill>
                <a:effectLst>
                  <a:outerShdw blurRad="38100" dist="38100" dir="2700000" algn="tl">
                    <a:srgbClr val="000000">
                      <a:alpha val="43137"/>
                    </a:srgbClr>
                  </a:outerShdw>
                </a:effectLst>
                <a:ea typeface="Times New Roman" pitchFamily="18" charset="0"/>
                <a:cs typeface="Times New Roman" pitchFamily="18" charset="0"/>
              </a:rPr>
              <a:t>ç</a:t>
            </a:r>
            <a:r>
              <a:rPr lang="tr-TR" sz="2800" b="1" dirty="0" smtClean="0">
                <a:solidFill>
                  <a:srgbClr val="FF0000"/>
                </a:solidFill>
                <a:effectLst>
                  <a:outerShdw blurRad="38100" dist="38100" dir="2700000" algn="tl">
                    <a:srgbClr val="000000">
                      <a:alpha val="43137"/>
                    </a:srgbClr>
                  </a:outerShdw>
                </a:effectLst>
                <a:latin typeface="Helvetica" charset="-94"/>
                <a:ea typeface="Times New Roman" pitchFamily="18" charset="0"/>
                <a:cs typeface="Times New Roman" pitchFamily="18" charset="0"/>
              </a:rPr>
              <a:t>in </a:t>
            </a:r>
            <a:r>
              <a:rPr lang="tr-TR" sz="2800" b="1" dirty="0" smtClean="0">
                <a:solidFill>
                  <a:srgbClr val="FF0000"/>
                </a:solidFill>
                <a:effectLst>
                  <a:outerShdw blurRad="38100" dist="38100" dir="2700000" algn="tl">
                    <a:srgbClr val="000000">
                      <a:alpha val="43137"/>
                    </a:srgbClr>
                  </a:outerShdw>
                </a:effectLst>
                <a:ea typeface="Times New Roman" pitchFamily="18" charset="0"/>
                <a:cs typeface="Times New Roman" pitchFamily="18" charset="0"/>
              </a:rPr>
              <a:t>Ö</a:t>
            </a:r>
            <a:r>
              <a:rPr lang="tr-TR" sz="2800" b="1" dirty="0" smtClean="0">
                <a:solidFill>
                  <a:srgbClr val="FF0000"/>
                </a:solidFill>
                <a:effectLst>
                  <a:outerShdw blurRad="38100" dist="38100" dir="2700000" algn="tl">
                    <a:srgbClr val="000000">
                      <a:alpha val="43137"/>
                    </a:srgbClr>
                  </a:outerShdw>
                </a:effectLst>
                <a:latin typeface="Helvetica" charset="-94"/>
                <a:ea typeface="Times New Roman" pitchFamily="18" charset="0"/>
                <a:cs typeface="Times New Roman" pitchFamily="18" charset="0"/>
              </a:rPr>
              <a:t>nemlidir?</a:t>
            </a:r>
            <a:endParaRPr lang="tr-TR" sz="2800"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lvl="0" indent="449263" algn="just"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 sağlığı ve güvenliği yalnızca teknik ve tıbbi bir çalışma olarak ele alınamaz. Çalışanların  beslenme, barınma olanakları, doğal çevrenin yaşanabilir olması, iş güvencesinin olması, sendikalaşma hakkı gibi pek çok konu çalışanların  sağlığını ve güvenliğini doğrudan etkilemektedir. Burada “</a:t>
            </a:r>
            <a:r>
              <a:rPr lang="tr-TR" sz="3600"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Çalışan sağlığı</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dendiğinde mavi ve beyaz yakalı, kadrolu – taşeron, veya kamuda memur statüsünde bütün çalışanları kapsayacak şekilde ele alınmalıdır</a:t>
            </a:r>
            <a:r>
              <a:rPr lang="tr-TR"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1052736"/>
            <a:ext cx="8640960" cy="4801314"/>
          </a:xfrm>
          <a:prstGeom prst="rect">
            <a:avLst/>
          </a:prstGeom>
        </p:spPr>
        <p:txBody>
          <a:bodyPr wrap="square">
            <a:spAutoFit/>
          </a:bodyPr>
          <a:lstStyle/>
          <a:p>
            <a:pPr indent="449263" algn="just" eaLnBrk="0" fontAlgn="base" hangingPunct="0">
              <a:spcBef>
                <a:spcPct val="0"/>
              </a:spcBef>
              <a:spcAft>
                <a:spcPct val="0"/>
              </a:spcAft>
            </a:pPr>
            <a:r>
              <a:rPr lang="tr-TR" sz="3600"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 Sağlığı ve Güvenliğine</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önem verilmesinin ana nedeni; yaş, cinsiyet, ırk ve meslek farkı gözetilmeksizin herkesin yaşama hakkının en yüksek düzeyde garanti altına alınması gerekliliğidir. İş sağlığı ve güvenliği duyarlılığının ve çalışmalarının gelişmesinde, en başta çalışanların 200 yılı aşan mücadeleleri etkili olmuştur. </a:t>
            </a:r>
          </a:p>
          <a:p>
            <a:pPr lvl="0" indent="449263" eaLnBrk="0" fontAlgn="base" hangingPunct="0">
              <a:spcBef>
                <a:spcPct val="0"/>
              </a:spcBef>
              <a:spcAft>
                <a:spcPct val="0"/>
              </a:spcAft>
            </a:pPr>
            <a:endParaRPr lang="tr-TR" dirty="0" smtClean="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07504" y="332657"/>
            <a:ext cx="8712968" cy="6740307"/>
          </a:xfrm>
          <a:prstGeom prst="rect">
            <a:avLst/>
          </a:prstGeom>
        </p:spPr>
        <p:txBody>
          <a:bodyPr wrap="square">
            <a:spAutoFit/>
          </a:bodyPr>
          <a:lstStyle/>
          <a:p>
            <a:pPr indent="449263" algn="just"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Ayrıca ekonomik ve sosyal açıdan sanayileşmenin sonuçlarından biri olarak kentleşme, iş kazası ve meslek hastalıklarından etkilenen insan sayısındaki artış, çalışanın  iş göremez hale gelmesi ile birlikte ailenin yoksulluğa düşmesi, iş göremez hale gelen insanların maddi ve manevi toplumsal etkileri, güvensiz çalışma koşullarının işyerinde yabancılaşmaya ve iş veriminin düşmesine neden olması ve sosyal güvenlik ihtiyacının artması gibi faktörlerin etkisi olmuştur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764704"/>
            <a:ext cx="8280920" cy="4524315"/>
          </a:xfrm>
          <a:prstGeom prst="rect">
            <a:avLst/>
          </a:prstGeom>
        </p:spPr>
        <p:txBody>
          <a:bodyPr wrap="square">
            <a:spAutoFit/>
          </a:bodyPr>
          <a:lstStyle/>
          <a:p>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Başlangıçta fazla önemsenmeyen bu sorunlar iş verimini ve işletmeyi tehlikeye sokmasıyla önem kazanmış ve üzerinde düşünülmesi gerekliliği doğmuştur. Bu aşamada yapılan çalışmalar sonucunda işyerlerinde çalışma düzenini ve koşullarını kapsayan birtakım kurallar ve kanunlar yürürlüğe konmuştur.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476672"/>
            <a:ext cx="8784976" cy="6740307"/>
          </a:xfrm>
          <a:prstGeom prst="rect">
            <a:avLst/>
          </a:prstGeom>
        </p:spPr>
        <p:txBody>
          <a:bodyPr wrap="square">
            <a:spAutoFit/>
          </a:bodyPr>
          <a:lstStyle/>
          <a:p>
            <a:pPr lvl="0" algn="just"/>
            <a:r>
              <a:rPr lang="tr-TR" sz="3600"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İş sağlığı ve güvenliği </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çalışmalarının yukarıdaki genel amaçlarının dışında; işyerlerinde yeterli güvenlik tedbirlerini alarak çalışanların korunması, çalışanları  tıbbi, fiziksel ve ruhsal açıdan en üst seviyeye çıkarılması, işyeri ortamında sağlığa zarar verebilecek unsurların hijyenik önlemlerle ortadan kaldırılması, </a:t>
            </a:r>
            <a:r>
              <a:rPr lang="tr-TR" sz="3600"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Çalışanlar ile iş arasındaki uyumun sağlanması, </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meydana gelen sağlıksız durumların ve meslek hastalıklarının tespit edilerek önlemlerin alınması</a:t>
            </a:r>
            <a:endParaRPr lang="tr-TR" sz="3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476672"/>
            <a:ext cx="8784976" cy="6001643"/>
          </a:xfrm>
          <a:prstGeom prst="rect">
            <a:avLst/>
          </a:prstGeom>
        </p:spPr>
        <p:txBody>
          <a:bodyPr wrap="square">
            <a:spAutoFit/>
          </a:bodyPr>
          <a:lstStyle/>
          <a:p>
            <a:pPr lvl="0" indent="449263" algn="just" fontAlgn="base">
              <a:spcBef>
                <a:spcPct val="0"/>
              </a:spcBef>
              <a:spcAft>
                <a:spcPct val="0"/>
              </a:spcAft>
            </a:pPr>
            <a:r>
              <a:rPr lang="tr-TR" sz="3600"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 Sağlığı ve İş Güvenliğinin Amacı:</a:t>
            </a:r>
            <a:endParaRPr lang="tr-TR" sz="3600"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lvl="0" indent="449263" algn="just"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Genel anlamda yapılması gereken iş sağlığı ve iş güvenliği çalışmalarının amaçlarını şöyle sıralayabiliriz;</a:t>
            </a:r>
          </a:p>
          <a:p>
            <a:pPr lvl="0" indent="449263" algn="just" eaLnBrk="0" fontAlgn="base" hangingPunct="0">
              <a:spcBef>
                <a:spcPct val="0"/>
              </a:spcBef>
              <a:spcAft>
                <a:spcPct val="0"/>
              </a:spcAft>
            </a:pPr>
            <a:r>
              <a:rPr lang="tr-TR" sz="3600" b="1"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 Çalışanları Korumak</a:t>
            </a:r>
            <a:endParaRPr lang="tr-TR" sz="3600"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lvl="0" indent="449263" algn="just"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İş sağlığı ve güvenliği çalışmalarının ana amacını oluşturur. Çalışanları iş kazaları ve meslek hastalıklarına karsı koruyarak ruh ve beden bütünlüklerinin sağlanması amaçlanmaktadır.</a:t>
            </a:r>
          </a:p>
          <a:p>
            <a:pPr lvl="0" indent="449263" algn="just" eaLnBrk="0" fontAlgn="base" hangingPunct="0">
              <a:spcBef>
                <a:spcPct val="0"/>
              </a:spcBef>
              <a:spcAft>
                <a:spcPct val="0"/>
              </a:spcAft>
            </a:pPr>
            <a:endParaRPr lang="tr-TR"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51520" y="188640"/>
            <a:ext cx="8712968" cy="6894195"/>
          </a:xfrm>
          <a:prstGeom prst="rect">
            <a:avLst/>
          </a:prstGeom>
        </p:spPr>
        <p:txBody>
          <a:bodyPr wrap="square">
            <a:spAutoFit/>
          </a:bodyPr>
          <a:lstStyle/>
          <a:p>
            <a:pPr lvl="0" indent="449263" algn="just" eaLnBrk="0" fontAlgn="base" hangingPunct="0">
              <a:spcBef>
                <a:spcPct val="0"/>
              </a:spcBef>
              <a:spcAft>
                <a:spcPct val="0"/>
              </a:spcAft>
            </a:pPr>
            <a:r>
              <a:rPr lang="tr-TR" sz="3400" b="1"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b) Üretim Güvenliğini Sağlamak</a:t>
            </a:r>
            <a:endParaRPr lang="tr-TR" sz="3400"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lvl="0" indent="449263" algn="just" eaLnBrk="0" fontAlgn="base" hangingPunct="0">
              <a:spcBef>
                <a:spcPct val="0"/>
              </a:spcBef>
              <a:spcAft>
                <a:spcPct val="0"/>
              </a:spcAft>
            </a:pPr>
            <a:r>
              <a:rPr lang="tr-TR" sz="3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Bir işyerinde üretim güvenliğinin sağlanması beraberinde verimin artması sonucunu doğuracağından özellikle ekonomik açıdan önemlidir.</a:t>
            </a:r>
          </a:p>
          <a:p>
            <a:pPr lvl="0" indent="449263" algn="just" eaLnBrk="0" fontAlgn="base" hangingPunct="0">
              <a:spcBef>
                <a:spcPct val="0"/>
              </a:spcBef>
              <a:spcAft>
                <a:spcPct val="0"/>
              </a:spcAft>
            </a:pPr>
            <a:r>
              <a:rPr lang="tr-TR" sz="3400" b="1"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 İşletme Güvenliğini Sağlamak</a:t>
            </a:r>
            <a:endParaRPr lang="tr-TR" sz="3400"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lvl="0" indent="449263" algn="just" eaLnBrk="0" fontAlgn="base" hangingPunct="0">
              <a:spcBef>
                <a:spcPct val="0"/>
              </a:spcBef>
              <a:spcAft>
                <a:spcPct val="0"/>
              </a:spcAft>
            </a:pPr>
            <a:r>
              <a:rPr lang="tr-TR" sz="3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İşyerinde alınacak tedbirlerle, iş kazalarından veya güvensiz ve sağlıksız çalışma ortamından dolayı doğabilecek makine arızaları ve devre dışı kalmaları, patlama olayları, yangın gibi işletmeyi tehlikeye düşürebilecek durumlar ortadan kaldırılacağından işletme güvenliği sağlanmış olur</a:t>
            </a:r>
            <a:endParaRPr lang="tr-TR" sz="3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188640"/>
            <a:ext cx="8568952" cy="6740307"/>
          </a:xfrm>
          <a:prstGeom prst="rect">
            <a:avLst/>
          </a:prstGeom>
        </p:spPr>
        <p:txBody>
          <a:bodyPr wrap="square">
            <a:spAutoFit/>
          </a:bodyPr>
          <a:lstStyle/>
          <a:p>
            <a:pPr lvl="0" algn="just" fontAlgn="base">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Anlaşılacağı gibi </a:t>
            </a:r>
            <a:r>
              <a:rPr lang="tr-TR" sz="3600"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 sağlığı ve güvenliği </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çok yönlü bir çalışmayı gerektirir. Çalışmalar sırasında da tıp, fizik, kimya, matematik, istatistik, iktisat, sosyoloji, psikoloji ve ergonomi gibi bilimlerden yararlanılır.</a:t>
            </a:r>
          </a:p>
          <a:p>
            <a:pPr lvl="0" algn="just"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Çalışma alanı ise, </a:t>
            </a:r>
            <a:r>
              <a:rPr lang="tr-TR" sz="3600"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tüm iş kollarını kapsar</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Doğal olarak da her iş kolunda bazı farklılıklar gösterir.</a:t>
            </a:r>
          </a:p>
          <a:p>
            <a:pPr lvl="0" algn="just" eaLnBrk="0" fontAlgn="base" hangingPunct="0">
              <a:spcBef>
                <a:spcPct val="0"/>
              </a:spcBef>
              <a:spcAft>
                <a:spcPct val="0"/>
              </a:spcAft>
            </a:pPr>
            <a:r>
              <a:rPr lang="tr-TR" sz="3600"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İş sağlığı ve güvenliği </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konusunda yapılan tüm çalışmalara rağmen, iş kazaları ve meslek hastalıklarının istenilen düzeye indirgenemediği tespit edilmiştir</a:t>
            </a:r>
            <a:r>
              <a:rPr lang="tr-TR" sz="3600" dirty="0" smtClean="0">
                <a:latin typeface="Times New Roman" pitchFamily="18" charset="0"/>
                <a:ea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51520" y="260648"/>
            <a:ext cx="8424936" cy="6494085"/>
          </a:xfrm>
          <a:prstGeom prst="rect">
            <a:avLst/>
          </a:prstGeom>
        </p:spPr>
        <p:txBody>
          <a:bodyPr wrap="square">
            <a:spAutoFit/>
          </a:bodyPr>
          <a:lstStyle/>
          <a:p>
            <a:pPr lvl="0" indent="449263" fontAlgn="base">
              <a:spcBef>
                <a:spcPct val="0"/>
              </a:spcBef>
              <a:spcAft>
                <a:spcPct val="0"/>
              </a:spcAft>
            </a:pPr>
            <a:r>
              <a:rPr lang="tr-TR" sz="2800" b="1" u="sng"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 SAĞLIĞI VE GÜVENLİĞİ İLE İLGİLİ MEVZUAT</a:t>
            </a:r>
            <a:endParaRPr lang="tr-TR" sz="2800"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lvl="0" indent="449263"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İş sağlığı ve güvenliği alanında ilk kez 30.06.2012 tarihinde 6331 sayılı İş Sağlığı ve Güvenliği kanunu çıkarılmıştır. Bu kanunla çalışma hayatına  Çalışanın sağlığı ve işin güvenli bir şekilde yürütülmesi için birtakım düzenlemeler getirilmiştir. Bu kanuna göre işveren ve çalışan kanun kapsamına alınmış ve birtakım yükümlülükler getirilmiştir. Kanunun getirdiklerini kısaca sıralayacak olursak</a:t>
            </a:r>
            <a:r>
              <a:rPr lang="tr-TR" sz="3600" dirty="0" smtClean="0">
                <a:latin typeface="Times New Roman" pitchFamily="18" charset="0"/>
                <a:ea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0"/>
            <a:ext cx="8496944" cy="7185621"/>
          </a:xfrm>
          <a:prstGeom prst="rect">
            <a:avLst/>
          </a:prstGeom>
        </p:spPr>
        <p:txBody>
          <a:bodyPr wrap="square">
            <a:spAutoFit/>
          </a:bodyPr>
          <a:lstStyle/>
          <a:p>
            <a:pPr lvl="0" indent="449263" eaLnBrk="0" fontAlgn="base" hangingPunct="0">
              <a:spcBef>
                <a:spcPct val="0"/>
              </a:spcBef>
              <a:spcAft>
                <a:spcPct val="0"/>
              </a:spcAft>
            </a:pPr>
            <a:r>
              <a:rPr lang="tr-TR" sz="2400" b="1"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1-</a:t>
            </a:r>
            <a:r>
              <a:rPr lang="tr-TR" sz="2400"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tr-TR" sz="2400" b="1"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TÜM ÇALIŞANLAR SAĞLIK VE GÜVENLE ÇALIŞACAK</a:t>
            </a:r>
            <a:endParaRPr lang="tr-TR" sz="2400"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lvl="0" indent="449263"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Kamu ve özel sektör ayrımı gözetmeksizin tüm çalışanlar kanun kapsamına alındı.</a:t>
            </a:r>
          </a:p>
          <a:p>
            <a:pPr lvl="0" indent="449263"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Kişinin bulunduğu işyerindeki çalışan sayısı ve işyeri türü kanundan yararlanmasına engel olmayacak. Kanun aynı zamanda çırak ve stajyerler için de geçerli olacak. Her çalışan, iş sağlığı ve güvenliği ile ilgili uygulamalardan faydalanacak. Bütün işyerlerinde sağlıklı ve güvenli çalışma ortamları oluşturulacak. </a:t>
            </a:r>
            <a:endParaRPr lang="tr-TR" sz="3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740307"/>
          </a:xfrm>
          <a:prstGeom prst="rect">
            <a:avLst/>
          </a:prstGeom>
        </p:spPr>
        <p:txBody>
          <a:bodyPr wrap="square">
            <a:spAutoFit/>
          </a:bodyPr>
          <a:lstStyle/>
          <a:p>
            <a:pPr lvl="0" fontAlgn="base">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tr-TR" sz="2800"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 </a:t>
            </a:r>
            <a:r>
              <a:rPr lang="tr-TR" sz="2800" b="1"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KURALCI DEĞİL ÖNLEYİCİ YAKLAŞIM</a:t>
            </a:r>
          </a:p>
          <a:p>
            <a:pPr lvl="0" algn="just"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Kanunla işyerlerine, risk değerlendirmesinde tespit edilen hususları da göz önünde bulundurarak, genel bir önleme yaklaşımı getirildi. </a:t>
            </a:r>
            <a:r>
              <a:rPr lang="tr-TR" sz="3600"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Tüm sorumluluk işverene ait olmakla birlikte</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iş sağlığı ve güvenliğinin işyerinin bütününde benimsenmesi ve uygulanması sağlanacak. Risk değerlendirmeleri sürekli olarak gözden geçirilecek. Kanun, iş sağlığı ve güvenliğinde en iyi koşulları hedefleyerek, işyerlerinin mevcut durumunun sürekli iyileştirilmesini amaçlıyor.</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1052736"/>
            <a:ext cx="9144000" cy="3970318"/>
          </a:xfrm>
          <a:prstGeom prst="rect">
            <a:avLst/>
          </a:prstGeom>
        </p:spPr>
        <p:txBody>
          <a:bodyPr wrap="square">
            <a:spAutoFit/>
          </a:bodyPr>
          <a:lstStyle/>
          <a:p>
            <a:pPr lvl="0"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İş kazası veya meslek hastalığı ortaya çıktıktan sonra neler yapılacağı değil, iş kazası ve meslek hastalığının önlenmesi için atılacak adımlar esas olacak. Bu kapsamda işveren; çalışanları ile birlikte işin her aşamasında işten kaynaklı tehlikeleri sürekli olarak tespit ederek, muhtemel risklere karşı tedbir alacak.</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1052736"/>
            <a:ext cx="8640960" cy="5632311"/>
          </a:xfrm>
          <a:prstGeom prst="rect">
            <a:avLst/>
          </a:prstGeom>
        </p:spPr>
        <p:txBody>
          <a:bodyPr wrap="square">
            <a:spAutoFit/>
          </a:bodyPr>
          <a:lstStyle/>
          <a:p>
            <a:pPr lvl="0" fontAlgn="base">
              <a:spcBef>
                <a:spcPct val="0"/>
              </a:spcBef>
              <a:spcAft>
                <a:spcPct val="0"/>
              </a:spcAft>
            </a:pPr>
            <a:r>
              <a:rPr lang="tr-TR" sz="3600" b="1" dirty="0" smtClean="0">
                <a:solidFill>
                  <a:srgbClr val="C0000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3-İŞYERLERİ TEHLİKE DURUMLARINA GÖRE        SINIFLANDIRILACAK</a:t>
            </a:r>
          </a:p>
          <a:p>
            <a:pPr lvl="0" eaLnBrk="0" fontAlgn="base" hangingPunct="0">
              <a:spcBef>
                <a:spcPct val="0"/>
              </a:spcBef>
              <a:spcAft>
                <a:spcPct val="0"/>
              </a:spcAft>
            </a:pPr>
            <a:r>
              <a:rPr lang="tr-TR" sz="3600" dirty="0" smtClean="0">
                <a:solidFill>
                  <a:srgbClr val="0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İşyerleri, iş sağlığı ve güvenliği hizmetlerinin daha etkin sunumu amacıyla tehlike sınıflarına ayrılacak. Bu sınıflandırmada; yapılan işin özelliği, işin her safhasında kullanılan veya ortaya çıkan maddeler, iş ekipmanı, üretim yöntem ve şekilleri, çalışma ortam ve şartları gibi hususlar dikkate alınacak</a:t>
            </a:r>
            <a:r>
              <a:rPr lang="tr-TR" sz="2400" dirty="0" smtClean="0">
                <a:solidFill>
                  <a:srgbClr val="0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endParaRPr lang="tr-TR" sz="24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51520" y="620689"/>
            <a:ext cx="8640960" cy="5632311"/>
          </a:xfrm>
          <a:prstGeom prst="rect">
            <a:avLst/>
          </a:prstGeom>
        </p:spPr>
        <p:txBody>
          <a:bodyPr wrap="square">
            <a:spAutoFit/>
          </a:bodyPr>
          <a:lstStyle/>
          <a:p>
            <a:pPr lvl="0" eaLnBrk="0" fontAlgn="base" hangingPunct="0">
              <a:spcBef>
                <a:spcPct val="0"/>
              </a:spcBef>
              <a:spcAft>
                <a:spcPct val="0"/>
              </a:spcAft>
            </a:pPr>
            <a:r>
              <a:rPr lang="tr-TR" sz="3600" dirty="0" smtClean="0">
                <a:solidFill>
                  <a:srgbClr val="0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Tehlike sınıfları; işyerlerinin yaptığı asıl iş dikkate alınarak, sosyal tarafların dâhil olduğu bir komisyonun görüşleri doğrultusunda Bakanlıkça tespit edilecek. Çok tehlikeli sınıfta yer alan işyerlerinde (A) sınıfı, tehlikeli sınıfta yer alan işyerlerinde en az (B) sınıfı, az tehlikeli sınıfta yer alan işyerlerinde ise en az (C) sınıfı iş güvenliği uzmanlığı belgesine sahip olanlar görev yapabilecek</a:t>
            </a:r>
            <a:r>
              <a:rPr lang="tr-TR" sz="36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51520" y="1052736"/>
            <a:ext cx="8568952" cy="4524315"/>
          </a:xfrm>
          <a:prstGeom prst="rect">
            <a:avLst/>
          </a:prstGeom>
        </p:spPr>
        <p:txBody>
          <a:bodyPr wrap="square">
            <a:spAutoFit/>
          </a:bodyPr>
          <a:lstStyle/>
          <a:p>
            <a:pPr algn="just"/>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Ancak geçen zaman içinde bu düzenlemelerin yetersiz olduğu görülmüş ve soruna daha değişik açılardan yaklaşılması gerekliliği baş göstermiştir. Bunun üzerine yapılan çalışmalar ve araştırmalar sonucunda “</a:t>
            </a:r>
            <a:r>
              <a:rPr lang="tr-TR" sz="3600"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 Sağlığı ve İş Güvenliği” </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kavramı doğmuş, konuya bilimsel olarak yaklaşılmaya başlanmıştır. </a:t>
            </a:r>
            <a:endParaRPr lang="tr-TR" sz="3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0"/>
            <a:ext cx="8568952" cy="7048083"/>
          </a:xfrm>
          <a:prstGeom prst="rect">
            <a:avLst/>
          </a:prstGeom>
        </p:spPr>
        <p:txBody>
          <a:bodyPr wrap="square">
            <a:spAutoFit/>
          </a:bodyPr>
          <a:lstStyle/>
          <a:p>
            <a:pPr lvl="0" fontAlgn="base">
              <a:spcBef>
                <a:spcPct val="0"/>
              </a:spcBef>
              <a:spcAft>
                <a:spcPct val="0"/>
              </a:spcAft>
            </a:pPr>
            <a:r>
              <a:rPr lang="tr-TR" sz="2400" b="1"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tr-TR" sz="2800" b="1"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4- HER İŞYERİNE İŞ GÜVENLİĞİ UZMANI  VE İŞYERİ HEKİMİ</a:t>
            </a:r>
          </a:p>
          <a:p>
            <a:pPr lvl="0" algn="just"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Çalışanların sayısına ve işyeri türüne bakılmaksızın her işyerinde iş güvenliği  uzmanı, işyeri hekimi ile diğer sağlık personeli görev yapacak. İSG uzmanları, özel eğitim gören ve mesleki yeterliliğini sınavla ispatlayan kişiler arasından Bakanlıkça yetkilendirilecek. Gerekli şartları taşıması durumunda, işverenin kendisi de iş sağlığı ve güvenliği hizmetini üstlenebilecek. Bu profesyoneller, yetkileri kapsamında işverene karşı sorumlu olacak. </a:t>
            </a:r>
            <a:endParaRPr lang="tr-TR" sz="3600" dirty="0" smtClean="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0"/>
            <a:ext cx="8784976" cy="6740307"/>
          </a:xfrm>
          <a:prstGeom prst="rect">
            <a:avLst/>
          </a:prstGeom>
        </p:spPr>
        <p:txBody>
          <a:bodyPr wrap="square">
            <a:spAutoFit/>
          </a:bodyPr>
          <a:lstStyle/>
          <a:p>
            <a:pPr lvl="0" algn="just" fontAlgn="base">
              <a:spcBef>
                <a:spcPct val="0"/>
              </a:spcBef>
              <a:spcAft>
                <a:spcPct val="0"/>
              </a:spcAft>
            </a:pPr>
            <a:r>
              <a:rPr lang="tr-TR" sz="3600" b="1" dirty="0" smtClean="0">
                <a:solidFill>
                  <a:srgbClr val="0070C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     </a:t>
            </a:r>
            <a:r>
              <a:rPr lang="tr-TR" sz="2800" b="1" dirty="0" smtClean="0">
                <a:solidFill>
                  <a:srgbClr val="C0000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5-İŞYERLERİ İÇİN ORTAK SAĞLIK VE GÜVENLİK BİRİMİ</a:t>
            </a:r>
          </a:p>
          <a:p>
            <a:pPr lvl="0" algn="just"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Kanun iş sağlığı ve güvenliği hizmetlerinin belirlenen sürelerle işyeri bünyesindeki personel tarafından verilmesini esas alıyor. Ancak işyerinde uygun vasıflara sahip personel bulunmaması halinde bu hizmet işyeri dışındaki ortak sağlık ve güvenlik birimlerinden alınabilecek. Kamu kurum ve kuruluşları, organize sanayi bölgeleri ile özel şirketler tarafından kurulacak ortak sağlık ve güvenlik birimleri; gerekli donanım ve personele sahip olmaları şartıyla</a:t>
            </a:r>
            <a:endParaRPr lang="tr-TR" sz="3600" dirty="0" smtClean="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07504" y="692696"/>
            <a:ext cx="8856984" cy="4524315"/>
          </a:xfrm>
          <a:prstGeom prst="rect">
            <a:avLst/>
          </a:prstGeom>
        </p:spPr>
        <p:txBody>
          <a:bodyPr wrap="square">
            <a:spAutoFit/>
          </a:bodyPr>
          <a:lstStyle/>
          <a:p>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Bakanlıkça yetkilendirilecek. Ortak sağlık ve güvenlik birimleri, yetkileri kapsamında hizmet sundukları işverene karşı sorumlu olacak. İş güvenliği uzmanı ve işyeri hekiminin tam süreli görevlendirilmesi gereken işyerlerinde, işveren, gerekli donanım ve personeli sağlayarak işyeri sağlık ve güvenlik birimi kurac</a:t>
            </a:r>
            <a:r>
              <a:rPr lang="tr-TR" sz="3600" dirty="0" smtClean="0">
                <a:effectLst>
                  <a:outerShdw blurRad="38100" dist="38100" dir="2700000" algn="tl">
                    <a:srgbClr val="000000">
                      <a:alpha val="43137"/>
                    </a:srgbClr>
                  </a:outerShdw>
                </a:effectLst>
                <a:latin typeface="Calibri" pitchFamily="34" charset="0"/>
                <a:ea typeface="Times New Roman" pitchFamily="18" charset="0"/>
                <a:cs typeface="Calibri" pitchFamily="34" charset="0"/>
              </a:rPr>
              <a:t>ak.</a:t>
            </a:r>
            <a:endParaRPr lang="tr-TR" sz="3600" dirty="0">
              <a:effectLst>
                <a:outerShdw blurRad="38100" dist="38100" dir="2700000" algn="tl">
                  <a:srgbClr val="000000">
                    <a:alpha val="43137"/>
                  </a:srgbClr>
                </a:outerShdw>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116633"/>
            <a:ext cx="8568952" cy="6186309"/>
          </a:xfrm>
          <a:prstGeom prst="rect">
            <a:avLst/>
          </a:prstGeom>
        </p:spPr>
        <p:txBody>
          <a:bodyPr wrap="square">
            <a:spAutoFit/>
          </a:bodyPr>
          <a:lstStyle/>
          <a:p>
            <a:pPr lvl="0" fontAlgn="base">
              <a:spcBef>
                <a:spcPct val="0"/>
              </a:spcBef>
              <a:spcAft>
                <a:spcPct val="0"/>
              </a:spcAft>
            </a:pPr>
            <a:r>
              <a:rPr lang="tr-TR" sz="3600" b="1" dirty="0" smtClean="0">
                <a:solidFill>
                  <a:srgbClr val="0070C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           </a:t>
            </a:r>
            <a:r>
              <a:rPr lang="tr-TR" sz="3200" b="1" dirty="0" smtClean="0">
                <a:solidFill>
                  <a:srgbClr val="C0000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6-KÜÇÜK İŞLETMELERE DEVLET DESTEĞİ</a:t>
            </a:r>
          </a:p>
          <a:p>
            <a:pPr lvl="0" algn="just" eaLnBrk="0" fontAlgn="base" hangingPunct="0">
              <a:spcBef>
                <a:spcPct val="0"/>
              </a:spcBef>
              <a:spcAft>
                <a:spcPct val="0"/>
              </a:spcAft>
            </a:pPr>
            <a:r>
              <a:rPr lang="tr-TR" sz="3600" dirty="0" smtClean="0">
                <a:solidFill>
                  <a:srgbClr val="0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Kamu hariç 10’dan az çalışanı olan çok tehlikeli ve tehlikeli sınıfta yer alan işyerlerinin iş sağlığı ve güvenliği hizmetlerinin yerine getirilmesinde, Bakanlık maddi destekte bulunacak. 10’dan az çalışanı bulunan, az tehlikeli sınıftaki işyerlerinin bu destekten yararlanmasına ise Bakanlar Kurulu karar verebilecek. Desteğin uygulamasında Sosyal Güvenlik Kurumu kayıtları esas alınacak. </a:t>
            </a:r>
            <a:endParaRPr lang="tr-TR" dirty="0" smtClean="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51520" y="505123"/>
            <a:ext cx="8892480" cy="5940088"/>
          </a:xfrm>
          <a:prstGeom prst="rect">
            <a:avLst/>
          </a:prstGeom>
        </p:spPr>
        <p:txBody>
          <a:bodyPr wrap="square">
            <a:spAutoFit/>
          </a:bodyPr>
          <a:lstStyle/>
          <a:p>
            <a:pPr lvl="0" fontAlgn="base">
              <a:spcBef>
                <a:spcPct val="0"/>
              </a:spcBef>
              <a:spcAft>
                <a:spcPct val="0"/>
              </a:spcAft>
            </a:pPr>
            <a:r>
              <a:rPr lang="tr-TR" sz="2800" b="1"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7-RİSK DEĞERLENDİRMESİ ZORUNLU HALE GELİYOR</a:t>
            </a:r>
          </a:p>
          <a:p>
            <a:pPr lvl="0" algn="just"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İşverenler, işyerinde var olan ya da dışarıdan gelebilecek tehlikelerin belirlenmesi ve bertaraf edilmesi için risk değerlendirmesi yaptıracak. Bu çalışmalara işveren ve iş sağlığı ve güvenliği profesyonellerinin yanı sıra çalışanların da katılımı sağlanacak. İşyerlerinde sürekli iyileştirmenin sağlanması amacıyla risk değerlendirmesi çalışması güncel halde tutulacak. </a:t>
            </a:r>
            <a:endParaRPr lang="tr-TR" sz="36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23528" y="476672"/>
            <a:ext cx="8496944" cy="6186309"/>
          </a:xfrm>
          <a:prstGeom prst="rect">
            <a:avLst/>
          </a:prstGeom>
        </p:spPr>
        <p:txBody>
          <a:bodyPr wrap="square">
            <a:spAutoFit/>
          </a:bodyPr>
          <a:lstStyle/>
          <a:p>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Risk değerlendirmesi çalışması, işyerlerinin tehlike sınıfına göre periyodik olarak yenilenecek. Yaşlı, engelli, gebe veya emziren çalışanlar gibi özel politika gerektiren gruplar ile kadın çalışanların durumu da risk değerlendirmesinde özellikle dikkate alınacak. Maden, metal ve yapı işleri ile tehlikeli kimyasallarla çalışılan sektörler ve büyük endüstriyel kazaların olabileceği işyerlerinde risk değerlendirmesi yapılmamışsa iş durdurulacak.</a:t>
            </a:r>
            <a:endParaRPr lang="tr-TR" sz="3600" dirty="0">
              <a:effectLst>
                <a:outerShdw blurRad="38100" dist="38100" dir="2700000" algn="tl">
                  <a:srgbClr val="000000">
                    <a:alpha val="43137"/>
                  </a:srgbClr>
                </a:outerShdw>
              </a:effectLs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692696"/>
            <a:ext cx="8712968" cy="6186309"/>
          </a:xfrm>
          <a:prstGeom prst="rect">
            <a:avLst/>
          </a:prstGeom>
        </p:spPr>
        <p:txBody>
          <a:bodyPr wrap="square">
            <a:spAutoFit/>
          </a:bodyPr>
          <a:lstStyle/>
          <a:p>
            <a:pPr lvl="0" fontAlgn="base">
              <a:spcBef>
                <a:spcPct val="0"/>
              </a:spcBef>
              <a:spcAft>
                <a:spcPct val="0"/>
              </a:spcAft>
            </a:pPr>
            <a:r>
              <a:rPr lang="tr-TR" sz="3600" b="1" dirty="0" smtClean="0">
                <a:solidFill>
                  <a:srgbClr val="0070C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            </a:t>
            </a:r>
            <a:r>
              <a:rPr lang="tr-TR" sz="2800" b="1" dirty="0" smtClean="0">
                <a:solidFill>
                  <a:srgbClr val="C0000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8-İŞE BAŞLAMADAN ÖNCE SAĞLIK TARAMASI</a:t>
            </a:r>
          </a:p>
          <a:p>
            <a:pPr lvl="0" algn="just" eaLnBrk="0" fontAlgn="base" hangingPunct="0">
              <a:spcBef>
                <a:spcPct val="0"/>
              </a:spcBef>
              <a:spcAft>
                <a:spcPct val="0"/>
              </a:spcAft>
            </a:pPr>
            <a:r>
              <a:rPr lang="tr-TR" sz="3600" dirty="0" smtClean="0">
                <a:solidFill>
                  <a:srgbClr val="0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Çalışanların hassasiyetlerin saptanması ve riskli durumların belirlenebilmesi amacıyla tüm çalışanlar sağlık taramasına tabi tutulacak. Çalışanların sağlık muayeneleri; işe girişlerinde, iş değişikliğinde, iş kazası ve meslek hastalığı ile sağlık nedeniyle verilen aralardan sonra tekrarlanacak. Bu durumlar dışında ise periyodik olarak sağlık muayeneleri yapılacak. </a:t>
            </a:r>
            <a:endParaRPr lang="tr-TR" sz="36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260649"/>
            <a:ext cx="8712968" cy="6710110"/>
          </a:xfrm>
          <a:prstGeom prst="rect">
            <a:avLst/>
          </a:prstGeom>
        </p:spPr>
        <p:txBody>
          <a:bodyPr wrap="square">
            <a:spAutoFit/>
          </a:bodyPr>
          <a:lstStyle/>
          <a:p>
            <a:pPr lvl="0" fontAlgn="base">
              <a:spcBef>
                <a:spcPct val="0"/>
              </a:spcBef>
              <a:spcAft>
                <a:spcPct val="0"/>
              </a:spcAft>
            </a:pPr>
            <a:r>
              <a:rPr lang="tr-TR" sz="2800" b="1" dirty="0" smtClean="0">
                <a:solidFill>
                  <a:srgbClr val="C0000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9-İŞ KAZASI VE MESLEK HASTALIKLARINDA ETKİN KAYIT DÖNEMİ</a:t>
            </a:r>
          </a:p>
          <a:p>
            <a:pPr lvl="0" algn="just" eaLnBrk="0" fontAlgn="base" hangingPunct="0">
              <a:spcBef>
                <a:spcPct val="0"/>
              </a:spcBef>
              <a:spcAft>
                <a:spcPct val="0"/>
              </a:spcAft>
            </a:pPr>
            <a:r>
              <a:rPr lang="tr-TR" sz="3600" dirty="0" smtClean="0">
                <a:solidFill>
                  <a:srgbClr val="0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Yeni dönemde iş kazaları ve meslek hastalıklarının kayıtları daha etkin ve güncel hale getirilecek. İş kazaları kazadan sonraki, meslek hastalıkları ise öğrenildikten sonraki üç işgünü içinde işveren tarafından, Sosyal Güvenlik Kurumu’na bildirilecek. İşyeri hekimi ve sağlık görevlileri tarafından meslek hastalığı ön tanısı konulan vakalar, Sosyal Güvenlik Kurumu tarafından yetkilendirilen sağlık hizmeti sunucularına sevk edilecek. </a:t>
            </a:r>
            <a:endParaRPr lang="tr-TR" sz="36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51520" y="1052736"/>
            <a:ext cx="8496944" cy="4524315"/>
          </a:xfrm>
          <a:prstGeom prst="rect">
            <a:avLst/>
          </a:prstGeom>
        </p:spPr>
        <p:txBody>
          <a:bodyPr wrap="square">
            <a:spAutoFit/>
          </a:bodyPr>
          <a:lstStyle/>
          <a:p>
            <a:pPr lvl="0" algn="just" eaLnBrk="0" fontAlgn="base" hangingPunct="0">
              <a:spcBef>
                <a:spcPct val="0"/>
              </a:spcBef>
              <a:spcAft>
                <a:spcPct val="0"/>
              </a:spcAft>
            </a:pPr>
            <a:r>
              <a:rPr lang="tr-TR" sz="3600" dirty="0" smtClean="0">
                <a:solidFill>
                  <a:srgbClr val="000000"/>
                </a:solidFill>
                <a:latin typeface="Times New Roman" pitchFamily="18" charset="0"/>
                <a:ea typeface="Times New Roman" pitchFamily="18" charset="0"/>
                <a:cs typeface="Times New Roman" pitchFamily="18" charset="0"/>
              </a:rPr>
              <a:t>       </a:t>
            </a:r>
            <a:r>
              <a:rPr lang="tr-TR" sz="3600" dirty="0" smtClean="0">
                <a:solidFill>
                  <a:srgbClr val="0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Sağlık kuruluşları kendilerine intikal eden iş kazalarını, yetkilendirilen sağlık hizmeti sunucuları ise tanı koydukları meslek hastalıklarını en geç 10 gün içinde Sosyal Güvenlik Kurumuna bildirecek. Ayrıca işyerinde meydana gelen </a:t>
            </a:r>
            <a:r>
              <a:rPr lang="tr-TR" sz="3600"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ramak kala </a:t>
            </a:r>
            <a:r>
              <a:rPr lang="tr-TR" sz="3600" dirty="0" smtClean="0">
                <a:solidFill>
                  <a:srgbClr val="0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olaylar da, işveren tarafından kayıt altına alınacak.</a:t>
            </a:r>
            <a:endParaRPr lang="tr-TR" sz="36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404664"/>
            <a:ext cx="8712968" cy="6617196"/>
          </a:xfrm>
          <a:prstGeom prst="rect">
            <a:avLst/>
          </a:prstGeom>
        </p:spPr>
        <p:txBody>
          <a:bodyPr wrap="square">
            <a:spAutoFit/>
          </a:bodyPr>
          <a:lstStyle/>
          <a:p>
            <a:pPr lvl="0" fontAlgn="base">
              <a:spcBef>
                <a:spcPct val="0"/>
              </a:spcBef>
              <a:spcAft>
                <a:spcPct val="0"/>
              </a:spcAft>
            </a:pPr>
            <a:r>
              <a:rPr lang="tr-TR" sz="3200" b="1"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10-İŞYERLERİ ACİL DURUMLARA KARŞI HAZIR OLACAK</a:t>
            </a:r>
          </a:p>
          <a:p>
            <a:pPr lvl="0"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Tüm işverenler; ilkyardım, yangınla mücadele, kişilerin tahliyesi, ciddi ve yakın tehlikeyle karşılaşılması gibi durumlar için önceden acil durum planı hazırlayacak. Acil durumlara hazırlık amacıyla tüm çalışanların katılacağı eğitim ve tatbikatlar yapılacak. İşverenler; ilkyardım, acil tıbbi müdahale, kurtarma ve yangınla mücadele konularında işyeri dışındaki kuruluşlarla da irtibatı sağlayacak</a:t>
            </a:r>
            <a:endParaRPr lang="tr-TR" sz="3600" dirty="0">
              <a:effectLst>
                <a:outerShdw blurRad="38100" dist="38100" dir="2700000" algn="tl">
                  <a:srgbClr val="000000">
                    <a:alpha val="43137"/>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51520" y="908720"/>
            <a:ext cx="8208912" cy="6186309"/>
          </a:xfrm>
          <a:prstGeom prst="rect">
            <a:avLst/>
          </a:prstGeom>
        </p:spPr>
        <p:txBody>
          <a:bodyPr wrap="square">
            <a:spAutoFit/>
          </a:bodyPr>
          <a:lstStyle/>
          <a:p>
            <a:pPr lvl="0" indent="450850" algn="just" fontAlgn="base">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r>
              <a:rPr lang="tr-TR" sz="3600"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 Sağlığı ve Güvenliği</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tıbbın, tekniğin ve diğer bilim dallarının çalışma alanı olmuştur. Teknolojik gelişmenin süreklilik arz etmesi nedeniyle her gün çalışma alanlarına katılan yeni iş kolları, kimyasal maddeler, makine ve teçhizatlar bu konu üzerinde çalışmanın kesintisiz olmasını ve yeni teknoloji ile karşılaşılan yeni sorunların araştırılmasını ve çözümlenmeye çalışılmasını gerektirmektedir</a:t>
            </a:r>
            <a:r>
              <a:rPr lang="tr-TR" sz="3600" dirty="0" smtClean="0">
                <a:latin typeface="Times New Roman" pitchFamily="18" charset="0"/>
                <a:ea typeface="Times New Roman" pitchFamily="18" charset="0"/>
                <a:cs typeface="Times New Roman" pitchFamily="18" charset="0"/>
              </a:rPr>
              <a:t>.</a:t>
            </a:r>
            <a:endParaRPr lang="tr-TR" sz="3600" dirty="0" smtClean="0">
              <a:latin typeface="Times New Roman" pitchFamily="18" charset="0"/>
              <a:cs typeface="Times New Roman" pitchFamily="18" charset="0"/>
            </a:endParaRPr>
          </a:p>
          <a:p>
            <a:pPr lvl="0" indent="450850" algn="just" eaLnBrk="0" fontAlgn="base" hangingPunct="0">
              <a:spcBef>
                <a:spcPct val="0"/>
              </a:spcBef>
              <a:spcAft>
                <a:spcPct val="0"/>
              </a:spcAft>
            </a:pPr>
            <a:r>
              <a:rPr lang="tr-TR" sz="3600" dirty="0" smtClean="0">
                <a:latin typeface="Times New Roman" pitchFamily="18" charset="0"/>
                <a:ea typeface="Times New Roman" pitchFamily="18" charset="0"/>
                <a:cs typeface="Times New Roman" pitchFamily="18" charset="0"/>
              </a:rPr>
              <a:t> </a:t>
            </a:r>
            <a:endParaRPr lang="tr-TR" sz="3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548680"/>
            <a:ext cx="8712968" cy="4524315"/>
          </a:xfrm>
          <a:prstGeom prst="rect">
            <a:avLst/>
          </a:prstGeom>
        </p:spPr>
        <p:txBody>
          <a:bodyPr wrap="square">
            <a:spAutoFit/>
          </a:bodyPr>
          <a:lstStyle/>
          <a:p>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Ciddi ve yakın tehlike bulunan yerlere, sadece gerekli donanıma sahip ve özel olarak görevlendirilenler girebilecek. Bunların dışındaki çalışanlardan işlerine devam etmeleri istenemeyecek. Ciddi ve yakın tehlikenin önlemez hale gelmesi durumunda, çalışanlar işlerini derhal bırakarak tahliye edilecek.</a:t>
            </a:r>
            <a:endParaRPr lang="tr-TR" sz="3600" dirty="0">
              <a:effectLst>
                <a:outerShdw blurRad="38100" dist="38100" dir="2700000" algn="tl">
                  <a:srgbClr val="000000">
                    <a:alpha val="43137"/>
                  </a:srgbClr>
                </a:outerShdw>
              </a:effectLs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7185621"/>
          </a:xfrm>
          <a:prstGeom prst="rect">
            <a:avLst/>
          </a:prstGeom>
        </p:spPr>
        <p:txBody>
          <a:bodyPr wrap="square">
            <a:spAutoFit/>
          </a:bodyPr>
          <a:lstStyle/>
          <a:p>
            <a:pPr lvl="0" fontAlgn="base">
              <a:spcBef>
                <a:spcPct val="0"/>
              </a:spcBef>
              <a:spcAft>
                <a:spcPct val="0"/>
              </a:spcAft>
            </a:pPr>
            <a:r>
              <a:rPr lang="tr-TR" sz="2400" b="1" dirty="0" smtClean="0">
                <a:solidFill>
                  <a:srgbClr val="C0000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         </a:t>
            </a:r>
            <a:r>
              <a:rPr lang="tr-TR" sz="2800" b="1" dirty="0" smtClean="0">
                <a:solidFill>
                  <a:srgbClr val="C0000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11-İŞ SAĞLIĞI VE GÜVENLİĞİNE ÇALIŞAN KATKISI</a:t>
            </a:r>
          </a:p>
          <a:p>
            <a:pPr lvl="0" algn="just" eaLnBrk="0" fontAlgn="base" hangingPunct="0">
              <a:spcBef>
                <a:spcPct val="0"/>
              </a:spcBef>
              <a:spcAft>
                <a:spcPct val="0"/>
              </a:spcAft>
            </a:pPr>
            <a:r>
              <a:rPr lang="tr-TR" sz="3200" dirty="0" smtClean="0">
                <a:solidFill>
                  <a:srgbClr val="0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İş sağlığı ve güvenliğinde daha etkili bir sonuç alabilmek amacıyla yapılacak faaliyetlere çalışanların aktif katılımı sağlanacak. İşyerlerinde; iş sağlığı ve güvenliği ile ilgili konularda çalışanlarla işveren arasındaki iletişimi sağlayacak çalışan temsilcisi görevlendirilecek. Seçimle ya da atama yoluyla görevlendirilen çalışan temsilcileri, iş sağlığı ve güvenliği ile ilgili konularda işverene teklif getirebilecek. İşyerinde yetkili sendika bulunması hâlinde, sendika temsilcileri çalışan temsilcisi olarak da görev yapabilecek. Çalışan temsilcileri getirdikleri öneriler nedeniyle  işveren tarafından hak mahrumiyetine uğratılamayacak</a:t>
            </a:r>
            <a:r>
              <a:rPr lang="tr-TR" sz="3200" dirty="0" smtClean="0">
                <a:solidFill>
                  <a:srgbClr val="000000"/>
                </a:solidFill>
                <a:latin typeface="Times New Roman" pitchFamily="18" charset="0"/>
                <a:ea typeface="Times New Roman" pitchFamily="18" charset="0"/>
                <a:cs typeface="Times New Roman" pitchFamily="18" charset="0"/>
              </a:rPr>
              <a:t>.</a:t>
            </a:r>
            <a:endParaRPr lang="tr-TR" sz="3200" dirty="0" smtClean="0">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116632"/>
            <a:ext cx="9144000" cy="6863417"/>
          </a:xfrm>
          <a:prstGeom prst="rect">
            <a:avLst/>
          </a:prstGeom>
        </p:spPr>
        <p:txBody>
          <a:bodyPr wrap="square">
            <a:spAutoFit/>
          </a:bodyPr>
          <a:lstStyle/>
          <a:p>
            <a:pPr lvl="0" fontAlgn="base">
              <a:spcBef>
                <a:spcPct val="0"/>
              </a:spcBef>
              <a:spcAft>
                <a:spcPct val="0"/>
              </a:spcAft>
            </a:pPr>
            <a:r>
              <a:rPr lang="tr-TR" sz="2400" b="1" dirty="0" smtClean="0">
                <a:solidFill>
                  <a:srgbClr val="C0000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12-ÇALIŞANLARA İŞ SAĞLIĞI VE GÜVENLİĞİ EĞİTİMİ</a:t>
            </a:r>
          </a:p>
          <a:p>
            <a:pPr lvl="0" algn="just" eaLnBrk="0" fontAlgn="base" hangingPunct="0">
              <a:spcBef>
                <a:spcPct val="0"/>
              </a:spcBef>
              <a:spcAft>
                <a:spcPct val="0"/>
              </a:spcAft>
            </a:pPr>
            <a:r>
              <a:rPr lang="tr-TR" sz="32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İşveren, tüm çalışanlarını iş sağlığı ve güvenliği ile çalışma hayatına dair hak ve sorumlulukları hakkında bilgilendirecek. Çalışanlar iş ve işyeri değişikliği, uzun süreli işten uzak kalma ve kullanılan donanımın değişikliğinin ardından, yeni çalışma koşullarına yönelik olarak eğitim alacak. Bu eğitimler düzenli aralıklarla tekrarlanacak. Tehlikeli ve çok tehlikeli sınıfta yer alan işyerlerinde çalışacak olanlardan, yapacağı işle ilgili mesleki eğitim aldığını belgelemeleri istenecek. Bu belgeye sahip olmayanlar bu işlerde çalıştırılmayacak. Eğitimlerin maliyetleri çalışana yansıtılmayacak ve bu eğitimlerin süresi çalışma süresinden sayılacak</a:t>
            </a:r>
            <a:endParaRPr lang="tr-TR" sz="3200" dirty="0">
              <a:effectLst>
                <a:outerShdw blurRad="38100" dist="38100" dir="2700000" algn="tl">
                  <a:srgbClr val="000000">
                    <a:alpha val="43137"/>
                  </a:srgbClr>
                </a:outerShdw>
              </a:effectLs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07504" y="1"/>
            <a:ext cx="9036496" cy="6863417"/>
          </a:xfrm>
          <a:prstGeom prst="rect">
            <a:avLst/>
          </a:prstGeom>
        </p:spPr>
        <p:txBody>
          <a:bodyPr wrap="square">
            <a:spAutoFit/>
          </a:bodyPr>
          <a:lstStyle/>
          <a:p>
            <a:pPr lvl="0" fontAlgn="base">
              <a:spcBef>
                <a:spcPct val="0"/>
              </a:spcBef>
              <a:spcAft>
                <a:spcPct val="0"/>
              </a:spcAft>
            </a:pPr>
            <a:r>
              <a:rPr lang="tr-TR" sz="2400" b="1" dirty="0" smtClean="0">
                <a:solidFill>
                  <a:srgbClr val="C0000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       14-TEHLİKE DURUMUNDA ÇALIŞMAKTAN KAÇINMA HAKKI</a:t>
            </a:r>
          </a:p>
          <a:p>
            <a:pPr lvl="0" algn="just" eaLnBrk="0" fontAlgn="base" hangingPunct="0">
              <a:spcBef>
                <a:spcPct val="0"/>
              </a:spcBef>
              <a:spcAft>
                <a:spcPct val="0"/>
              </a:spcAft>
            </a:pPr>
            <a:r>
              <a:rPr lang="tr-TR" sz="3200" dirty="0" smtClean="0">
                <a:solidFill>
                  <a:srgbClr val="0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Çalışan, ciddi ve yakın tehlikeyle karşı karşıya kaldığında iş sağlığı ve güvenliği kuruluna, kurulun bulunmadığı yerlerde ise işverene bu durumun giderilmesi için başvuracak. Çalışanın talebi doğrultusunda karar verildiği takdirde gerekli tedbirler alınıncaya kadar, çalışmaktan kaçınma hakkına sahip olacak. Talep ettiği halde gerekli tedbirlerin alınmadığı durumlarda çalışanlar iş sözleşmelerini feshedebilecek. Çalışan; gerekli tedbirler alınıncaya kadar çalışmaktan kaçınma hakkını kullandığı dönemde ücretini alacak. Çalışan, bu dönemde iş sözleşmesinden doğan ve kanunlardan gelen haklarını da kullanabilir</a:t>
            </a:r>
            <a:r>
              <a:rPr lang="tr-TR" sz="2400" dirty="0" smtClean="0">
                <a:solidFill>
                  <a:srgbClr val="000000"/>
                </a:solidFill>
                <a:latin typeface="Times New Roman" pitchFamily="18" charset="0"/>
                <a:ea typeface="Times New Roman" pitchFamily="18" charset="0"/>
                <a:cs typeface="Times New Roman" pitchFamily="18" charset="0"/>
              </a:rPr>
              <a:t>.</a:t>
            </a:r>
            <a:endParaRPr lang="tr-TR" sz="2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145549"/>
            <a:ext cx="8712968" cy="6740307"/>
          </a:xfrm>
          <a:prstGeom prst="rect">
            <a:avLst/>
          </a:prstGeom>
        </p:spPr>
        <p:txBody>
          <a:bodyPr wrap="square">
            <a:spAutoFit/>
          </a:bodyPr>
          <a:lstStyle/>
          <a:p>
            <a:pPr lvl="0" fontAlgn="base">
              <a:spcBef>
                <a:spcPct val="0"/>
              </a:spcBef>
              <a:spcAft>
                <a:spcPct val="0"/>
              </a:spcAft>
            </a:pPr>
            <a:r>
              <a:rPr lang="tr-TR" sz="2400" b="1"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15-İŞ MERKEZLERİNDE İŞ SAĞLIĞI VE G</a:t>
            </a:r>
            <a:r>
              <a:rPr lang="tr-TR" sz="2400" b="1" dirty="0" smtClean="0">
                <a:solidFill>
                  <a:srgbClr val="C00000"/>
                </a:solidFill>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b="1"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VENLİĞİ KOORDİNASYONU</a:t>
            </a:r>
          </a:p>
          <a:p>
            <a:pPr lvl="0" algn="just" eaLnBrk="0" fontAlgn="base" hangingPunct="0">
              <a:spcBef>
                <a:spcPct val="0"/>
              </a:spcBef>
              <a:spcAft>
                <a:spcPct val="0"/>
              </a:spcAft>
            </a:pPr>
            <a:r>
              <a:rPr lang="tr-TR" sz="3200" dirty="0" smtClean="0">
                <a:solidFill>
                  <a:srgbClr val="0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Aynı işyerinde birden fazla işveren olması durumunda işverenler, mesleki riskler ve </a:t>
            </a:r>
            <a:r>
              <a:rPr lang="tr-TR" sz="3200" dirty="0" smtClean="0">
                <a:solidFill>
                  <a:srgbClr val="000000"/>
                </a:solidFill>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3200" dirty="0" smtClean="0">
                <a:solidFill>
                  <a:srgbClr val="0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nlenmesi konularında birbirlerini ve </a:t>
            </a:r>
            <a:r>
              <a:rPr lang="tr-TR" sz="3200" dirty="0" smtClean="0">
                <a:solidFill>
                  <a:srgbClr val="000000"/>
                </a:solidFill>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3200" dirty="0" smtClean="0">
                <a:solidFill>
                  <a:srgbClr val="0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alışan temsilcilerini bilgilendirecek. İş merkezleri, iş hanları, alışveriş merkezi ve sanayi b</a:t>
            </a:r>
            <a:r>
              <a:rPr lang="tr-TR" sz="3200" dirty="0" smtClean="0">
                <a:solidFill>
                  <a:srgbClr val="000000"/>
                </a:solidFill>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3200" dirty="0" smtClean="0">
                <a:solidFill>
                  <a:srgbClr val="0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lgeleri gibi yerlerde ise işyerleri arasında iş sağlığı ve g</a:t>
            </a:r>
            <a:r>
              <a:rPr lang="tr-TR" sz="3200" dirty="0" smtClean="0">
                <a:solidFill>
                  <a:srgbClr val="000000"/>
                </a:solidFill>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3200" dirty="0" smtClean="0">
                <a:solidFill>
                  <a:srgbClr val="0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venliği konusunda koordinasyon y</a:t>
            </a:r>
            <a:r>
              <a:rPr lang="tr-TR" sz="3200" dirty="0" smtClean="0">
                <a:solidFill>
                  <a:srgbClr val="000000"/>
                </a:solidFill>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3200" dirty="0" smtClean="0">
                <a:solidFill>
                  <a:srgbClr val="0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netim tarafından sağlanacak. Y</a:t>
            </a:r>
            <a:r>
              <a:rPr lang="tr-TR" sz="3200" dirty="0" smtClean="0">
                <a:solidFill>
                  <a:srgbClr val="000000"/>
                </a:solidFill>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3200" dirty="0" smtClean="0">
                <a:solidFill>
                  <a:srgbClr val="0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netim, işyerlerinin birbirlerini etkileyebileceği tehlikeler konusunda gerekli tedbirleri almaları i</a:t>
            </a:r>
            <a:r>
              <a:rPr lang="tr-TR" sz="3200" dirty="0" smtClean="0">
                <a:solidFill>
                  <a:srgbClr val="000000"/>
                </a:solidFill>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3200" dirty="0" smtClean="0">
                <a:solidFill>
                  <a:srgbClr val="0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in işverenleri uyaracak. Uyarılara uymayan işyerleri ise y</a:t>
            </a:r>
            <a:r>
              <a:rPr lang="tr-TR" sz="3200" dirty="0" smtClean="0">
                <a:solidFill>
                  <a:srgbClr val="000000"/>
                </a:solidFill>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3200" dirty="0" smtClean="0">
                <a:solidFill>
                  <a:srgbClr val="0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netim tarafından </a:t>
            </a:r>
            <a:r>
              <a:rPr lang="tr-TR" sz="3200" dirty="0" smtClean="0">
                <a:solidFill>
                  <a:srgbClr val="000000"/>
                </a:solidFill>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3200" dirty="0" smtClean="0">
                <a:solidFill>
                  <a:srgbClr val="0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alışma ve Sosyal G</a:t>
            </a:r>
            <a:r>
              <a:rPr lang="tr-TR" sz="3200" dirty="0" smtClean="0">
                <a:solidFill>
                  <a:srgbClr val="000000"/>
                </a:solidFill>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3200" dirty="0" smtClean="0">
                <a:solidFill>
                  <a:srgbClr val="0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venlik Bakanlığı</a:t>
            </a:r>
            <a:r>
              <a:rPr lang="tr-TR" sz="3200" dirty="0" smtClean="0">
                <a:solidFill>
                  <a:srgbClr val="000000"/>
                </a:solidFill>
                <a:effectLst>
                  <a:outerShdw blurRad="38100" dist="38100" dir="2700000" algn="tl">
                    <a:srgbClr val="000000">
                      <a:alpha val="43137"/>
                    </a:srgbClr>
                  </a:outerShdw>
                </a:effectLst>
                <a:latin typeface="Calibri"/>
                <a:ea typeface="Times New Roman" pitchFamily="18" charset="0"/>
                <a:cs typeface="Times New Roman" pitchFamily="18" charset="0"/>
              </a:rPr>
              <a:t>’</a:t>
            </a:r>
            <a:r>
              <a:rPr lang="tr-TR" sz="3200" dirty="0" smtClean="0">
                <a:solidFill>
                  <a:srgbClr val="0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na bildirecek.</a:t>
            </a:r>
            <a:endParaRPr lang="tr-TR" sz="3200" dirty="0" smtClean="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51520" y="188640"/>
            <a:ext cx="8496944" cy="6740307"/>
          </a:xfrm>
          <a:prstGeom prst="rect">
            <a:avLst/>
          </a:prstGeom>
        </p:spPr>
        <p:txBody>
          <a:bodyPr wrap="square">
            <a:spAutoFit/>
          </a:bodyPr>
          <a:lstStyle/>
          <a:p>
            <a:pPr lvl="0" fontAlgn="base">
              <a:spcBef>
                <a:spcPct val="0"/>
              </a:spcBef>
              <a:spcAft>
                <a:spcPct val="0"/>
              </a:spcAft>
            </a:pPr>
            <a:r>
              <a:rPr lang="tr-TR" sz="2800" b="1" dirty="0" smtClean="0">
                <a:solidFill>
                  <a:srgbClr val="C00000"/>
                </a:solidFill>
                <a:latin typeface="Times New Roman" pitchFamily="18" charset="0"/>
                <a:ea typeface="Times New Roman" pitchFamily="18" charset="0"/>
                <a:cs typeface="Times New Roman" pitchFamily="18" charset="0"/>
              </a:rPr>
              <a:t>16-HAYATİ TEHLİKE TESPİTİNDE İŞİN DURDURULMASI</a:t>
            </a:r>
          </a:p>
          <a:p>
            <a:pPr lvl="0" algn="just" eaLnBrk="0" fontAlgn="base" hangingPunct="0">
              <a:spcBef>
                <a:spcPct val="0"/>
              </a:spcBef>
              <a:spcAft>
                <a:spcPct val="0"/>
              </a:spcAft>
            </a:pPr>
            <a:r>
              <a:rPr lang="tr-TR" sz="3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Hayati tehlike tespitinde bu tehlike giderilinceye kadar, işyerinin tamamı değil sadece bu tehlikeden doğabilecek riskin etkileyebileceği alanda iş durdurulacak. Böylece işyerinin tamamen kapatılmasıyla yaşanabilecek mağduriyetler önlenmiş olacak. İşveren, işin durdurulması sebebiyle işsiz kalan çalışanlara, ücretlerini ödemeye devam edecek. Çalışanlar, ücretlerinde bir düşüş olmaması kaydı ile meslek veya durumlarına göre başka bir işe </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yönlendirilebilecek.</a:t>
            </a:r>
            <a:endParaRPr lang="tr-TR" sz="36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332657"/>
            <a:ext cx="8568952" cy="6494085"/>
          </a:xfrm>
          <a:prstGeom prst="rect">
            <a:avLst/>
          </a:prstGeom>
        </p:spPr>
        <p:txBody>
          <a:bodyPr wrap="square">
            <a:spAutoFit/>
          </a:bodyPr>
          <a:lstStyle/>
          <a:p>
            <a:pPr lvl="0" fontAlgn="base">
              <a:spcBef>
                <a:spcPct val="0"/>
              </a:spcBef>
              <a:spcAft>
                <a:spcPct val="0"/>
              </a:spcAft>
            </a:pPr>
            <a:r>
              <a:rPr lang="tr-TR" sz="2400"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tr-TR" sz="3200" b="1"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17-BÜYÜK ENDÜSTRİYEL KAZA </a:t>
            </a:r>
          </a:p>
          <a:p>
            <a:pPr lvl="0" fontAlgn="base">
              <a:spcBef>
                <a:spcPct val="0"/>
              </a:spcBef>
              <a:spcAft>
                <a:spcPct val="0"/>
              </a:spcAft>
            </a:pPr>
            <a:r>
              <a:rPr lang="tr-TR" sz="3200" b="1"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RİSKİ İÇİN ÖNCEDEN TEDBİR</a:t>
            </a:r>
          </a:p>
          <a:p>
            <a:pPr lvl="0" eaLnBrk="0" fontAlgn="base" hangingPunct="0">
              <a:spcBef>
                <a:spcPct val="0"/>
              </a:spcBef>
              <a:spcAft>
                <a:spcPct val="0"/>
              </a:spcAft>
            </a:pPr>
            <a:r>
              <a:rPr lang="tr-TR" sz="3200" dirty="0" smtClean="0">
                <a:solidFill>
                  <a:srgbClr val="0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Büyük endüstriyel kaza oluşabilecek işyerlerinde, kaza önleme politika belgesi veya güvenlik raporu, işyeri çalışmaya başlamadan önce istenecek. Güvenlik raporu hazırlama yükümlülüğü bulunan işveren, hazırladığı güvenlik raporlarının içerik ve yeterliliğinin Bakanlıkça incelenmesinden sonra işyerlerini işletmeye açabilecek. Böylece muhtemel endüstriyel kazaların engellenmesine yönelik önleyici çalışmaların yapılması ve muhtemel kazalarda meydana gelebilecek büyük ölçekli kayıplardan korunması sağlanacak </a:t>
            </a:r>
            <a:endParaRPr lang="tr-TR" sz="3200" dirty="0">
              <a:solidFill>
                <a:srgbClr val="0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23528" y="404664"/>
            <a:ext cx="8568952" cy="6555641"/>
          </a:xfrm>
          <a:prstGeom prst="rect">
            <a:avLst/>
          </a:prstGeom>
        </p:spPr>
        <p:txBody>
          <a:bodyPr wrap="square">
            <a:spAutoFit/>
          </a:bodyPr>
          <a:lstStyle/>
          <a:p>
            <a:pPr lvl="0" fontAlgn="base">
              <a:spcBef>
                <a:spcPct val="0"/>
              </a:spcBef>
              <a:spcAft>
                <a:spcPct val="0"/>
              </a:spcAft>
            </a:pPr>
            <a:r>
              <a:rPr lang="tr-TR" sz="2400" b="1"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tr-TR" sz="2800" b="1"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18-İDARİ YAPTIRIMLAR ETKİNLEŞTİRİLİYOR</a:t>
            </a:r>
            <a:endParaRPr lang="tr-TR" sz="2800" dirty="0" smtClean="0">
              <a:solidFill>
                <a:srgbClr val="0070C0"/>
              </a:solidFill>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8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İşyerlerindeki </a:t>
            </a:r>
            <a:r>
              <a:rPr lang="tr-TR" sz="28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8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alışma hayatının teftişinde, iş sağlığı ve g</a:t>
            </a:r>
            <a:r>
              <a:rPr lang="tr-TR" sz="28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8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venliği koşullarının iyileştirilmesi i</a:t>
            </a:r>
            <a:r>
              <a:rPr lang="tr-TR" sz="28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8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in iş m</a:t>
            </a:r>
            <a:r>
              <a:rPr lang="tr-TR" sz="28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8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fettişleri g</a:t>
            </a:r>
            <a:r>
              <a:rPr lang="tr-TR" sz="28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8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rev alacak. Kanuna aykırılığın tespiti durumunda, idari para cezaları daha caydırıcı halde uygulanacak. İşveren, iş g</a:t>
            </a:r>
            <a:r>
              <a:rPr lang="tr-TR" sz="28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8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venliği uzmanı veya işyeri hekimi  g</a:t>
            </a:r>
            <a:r>
              <a:rPr lang="tr-TR" sz="28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8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revlendirmediğinde her bir kişi i</a:t>
            </a:r>
            <a:r>
              <a:rPr lang="tr-TR" sz="28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8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in 5.000 lira ceza </a:t>
            </a:r>
            <a:r>
              <a:rPr lang="tr-TR" sz="28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8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deyecek. Aykırılığın devam ettiği her ay i</a:t>
            </a:r>
            <a:r>
              <a:rPr lang="tr-TR" sz="28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8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in de aynı miktar uygulanacak. Risk değerlendirmesi yapmayan işverene 3.000 lira, aykırılığın devam ettiği her ay i</a:t>
            </a:r>
            <a:r>
              <a:rPr lang="tr-TR" sz="28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8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in 4.500 lira idari para cezası uygulanacak. İşverenin iş kazası veya meslek hastalığını </a:t>
            </a:r>
            <a:r>
              <a:rPr lang="tr-TR" sz="28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SGK</a:t>
            </a:r>
            <a:r>
              <a:rPr lang="tr-TR" sz="2800" dirty="0" err="1" smtClean="0">
                <a:effectLst>
                  <a:outerShdw blurRad="38100" dist="38100" dir="2700000" algn="tl">
                    <a:srgbClr val="000000">
                      <a:alpha val="43137"/>
                    </a:srgbClr>
                  </a:outerShdw>
                </a:effectLst>
                <a:latin typeface="Calibri"/>
                <a:ea typeface="Times New Roman" pitchFamily="18" charset="0"/>
                <a:cs typeface="Times New Roman" pitchFamily="18" charset="0"/>
              </a:rPr>
              <a:t>’</a:t>
            </a:r>
            <a:r>
              <a:rPr lang="tr-TR" sz="28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ya</a:t>
            </a:r>
            <a:r>
              <a:rPr lang="tr-TR" sz="28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bildirmemesinin cezası da 2.000 lira olacak. B</a:t>
            </a:r>
            <a:r>
              <a:rPr lang="tr-TR" sz="28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8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y</a:t>
            </a:r>
            <a:r>
              <a:rPr lang="tr-TR" sz="28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8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k kaza </a:t>
            </a:r>
            <a:r>
              <a:rPr lang="tr-TR" sz="28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8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nleme politika belgesi hazırlamayan işverene 50.000 lira idari para cezası verilecek.</a:t>
            </a:r>
            <a:endParaRPr lang="tr-TR" sz="2800" dirty="0" smtClean="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0"/>
            <a:ext cx="8712968" cy="7109639"/>
          </a:xfrm>
          <a:prstGeom prst="rect">
            <a:avLst/>
          </a:prstGeom>
        </p:spPr>
        <p:txBody>
          <a:bodyPr wrap="square">
            <a:spAutoFit/>
          </a:bodyPr>
          <a:lstStyle/>
          <a:p>
            <a:pPr lvl="0" fontAlgn="base">
              <a:spcBef>
                <a:spcPct val="0"/>
              </a:spcBef>
              <a:spcAft>
                <a:spcPct val="0"/>
              </a:spcAft>
            </a:pPr>
            <a:r>
              <a:rPr lang="tr-TR" sz="2400" b="1"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tr-TR" sz="2400" b="1"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19-KANUN AŞAMALI OLARAK UYGULANACAK</a:t>
            </a:r>
            <a:endParaRPr lang="tr-TR" sz="2400" dirty="0" smtClean="0">
              <a:solidFill>
                <a:srgbClr val="C00000"/>
              </a:solidFill>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Kanunun; işyerlerinde iş g</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venliği uzmanı, işyeri hekimi ve diğer sağlık personeli g</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revlendirilmesi gibi bazı h</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k</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mleri aşamalı olarak hayata ge</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irilecek. Kamu kurumları ile 50</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den az </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alışanı olan ve az tehlikeli sınıfta yer alan işyerlerinde iş sağlığı ve g</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venliği profesyonelleri, Temmuz 2014</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ten itibaren g</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reve başlayacak. 50</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den az </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alışanı olan, tehlikeli ve </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ok tehlikeli sınıfta yer alan işyerlerinde iş sağlığı ve g</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venliği profesyonelleri Temmuz 2013</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ten itibaren g</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rev alacak.</a:t>
            </a:r>
            <a:endParaRPr lang="tr-TR" sz="3600" dirty="0" smtClean="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612845"/>
            <a:ext cx="8712968" cy="5509200"/>
          </a:xfrm>
          <a:prstGeom prst="rect">
            <a:avLst/>
          </a:prstGeom>
        </p:spPr>
        <p:txBody>
          <a:bodyPr wrap="square">
            <a:spAutoFit/>
          </a:bodyPr>
          <a:lstStyle/>
          <a:p>
            <a:pPr lvl="0" fontAlgn="base">
              <a:spcBef>
                <a:spcPct val="0"/>
              </a:spcBef>
              <a:spcAft>
                <a:spcPct val="0"/>
              </a:spcAft>
            </a:pPr>
            <a:r>
              <a:rPr lang="tr-TR" b="1" dirty="0" smtClean="0">
                <a:solidFill>
                  <a:srgbClr val="FF0000"/>
                </a:solidFill>
                <a:latin typeface="Times New Roman" pitchFamily="18" charset="0"/>
                <a:ea typeface="Times New Roman" pitchFamily="18" charset="0"/>
                <a:cs typeface="Times New Roman" pitchFamily="18" charset="0"/>
              </a:rPr>
              <a:t> </a:t>
            </a:r>
            <a:r>
              <a:rPr lang="tr-TR" sz="2800" b="1"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YASANIN İŞVEREN A</a:t>
            </a:r>
            <a:r>
              <a:rPr lang="tr-TR" sz="2800" b="1" dirty="0" smtClean="0">
                <a:solidFill>
                  <a:srgbClr val="C00000"/>
                </a:solidFill>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800" b="1"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ISINDAN GETİRDİKLERİ</a:t>
            </a:r>
            <a:endParaRPr lang="tr-TR" sz="2800" dirty="0" smtClean="0">
              <a:solidFill>
                <a:srgbClr val="C00000"/>
              </a:solidFill>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1- İş sağlığı ve g</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venliği koşullarını iyileştirme ve bunun s</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rekliliğini sağlama.</a:t>
            </a:r>
            <a:endParaRPr lang="tr-TR" sz="36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 </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alışanın sağlık ve g</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venlik y</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nden işe uygunluğunu dikkate alma.</a:t>
            </a:r>
            <a:endParaRPr lang="tr-TR" sz="36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3- Risk değerlendirme raporlarını da g</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z </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nde bulundurarak genel bir </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nleme politikası geliştirme.</a:t>
            </a:r>
            <a:endParaRPr lang="tr-TR" sz="36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4- Mesleki risklerin </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nlenmesi i</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in, eğitim ve bilgi verilmesi dâhil her t</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rl</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tedbiri alma.</a:t>
            </a:r>
            <a:endParaRPr lang="tr-TR" sz="3600" dirty="0" smtClean="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23528" y="1124744"/>
            <a:ext cx="8352928" cy="4524315"/>
          </a:xfrm>
          <a:prstGeom prst="rect">
            <a:avLst/>
          </a:prstGeom>
        </p:spPr>
        <p:txBody>
          <a:bodyPr wrap="square">
            <a:spAutoFit/>
          </a:bodyPr>
          <a:lstStyle/>
          <a:p>
            <a:r>
              <a:rPr lang="tr-TR" sz="3600"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Dünya Sağlık Örgütü’nün tanımına göre</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tr-TR" sz="3600" b="1"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Sağlık</a:t>
            </a:r>
            <a:r>
              <a:rPr lang="tr-TR" sz="3600" b="1"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yalnız hastalık ve sakatlığın olmaması değil, fiziksel, ruhsal ve sosyal yönden tam bir iyilik halidir.” </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Bu tanımlama, kişilerin sağlık durumlarındaki farklılıkları ortaya koyduğu gibi, sağlıklı davranışlarla varılmak istenen amacı da belirtmektedir. </a:t>
            </a:r>
            <a:endParaRPr lang="tr-TR" sz="3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07504" y="332657"/>
            <a:ext cx="8856984" cy="4524315"/>
          </a:xfrm>
          <a:prstGeom prst="rect">
            <a:avLst/>
          </a:prstGeom>
        </p:spPr>
        <p:txBody>
          <a:bodyPr wrap="square">
            <a:spAutoFit/>
          </a:bodyPr>
          <a:lstStyle/>
          <a:p>
            <a:pPr lvl="0"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5- </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alışma ortamında gerekli kontrol, </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l</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çü</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 inceleme ve araştırmaları  yaptırma.</a:t>
            </a:r>
            <a:endParaRPr lang="tr-TR" sz="36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6- İzleme, denetleme ve uygunsuzlukları giderme.</a:t>
            </a:r>
            <a:endParaRPr lang="tr-TR" sz="36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7- </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alışanların hayati tehlike bulunan yerlere girmemesi i</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in gerekli tedbirleri alma.</a:t>
            </a:r>
            <a:endParaRPr lang="tr-TR" sz="3600" dirty="0" smtClean="0">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8- Aynı çalışma alanını birden fazla işverenin paylaşması durumunda koordinasyon sağla</a:t>
            </a:r>
            <a:r>
              <a:rPr lang="tr-TR" sz="3600" dirty="0" smtClean="0">
                <a:latin typeface="Times New Roman" pitchFamily="18" charset="0"/>
                <a:ea typeface="Times New Roman" pitchFamily="18" charset="0"/>
                <a:cs typeface="Times New Roman" pitchFamily="18" charset="0"/>
              </a:rPr>
              <a:t>ma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23528" y="476672"/>
            <a:ext cx="8496944" cy="6001643"/>
          </a:xfrm>
          <a:prstGeom prst="rect">
            <a:avLst/>
          </a:prstGeom>
        </p:spPr>
        <p:txBody>
          <a:bodyPr wrap="square">
            <a:spAutoFit/>
          </a:bodyPr>
          <a:lstStyle/>
          <a:p>
            <a:pPr lvl="0" fontAlgn="base">
              <a:spcBef>
                <a:spcPct val="0"/>
              </a:spcBef>
              <a:spcAft>
                <a:spcPct val="0"/>
              </a:spcAft>
            </a:pPr>
            <a:r>
              <a:rPr lang="tr-TR" sz="2400" b="1"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YASANIN </a:t>
            </a:r>
            <a:r>
              <a:rPr lang="tr-TR" sz="2400" b="1" dirty="0" smtClean="0">
                <a:solidFill>
                  <a:srgbClr val="C00000"/>
                </a:solidFill>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400" b="1"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ALIŞANLAR A</a:t>
            </a:r>
            <a:r>
              <a:rPr lang="tr-TR" sz="2400" b="1" dirty="0" smtClean="0">
                <a:solidFill>
                  <a:srgbClr val="C00000"/>
                </a:solidFill>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400" b="1"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ISINDAN GETİRDİKLERİ</a:t>
            </a:r>
            <a:endParaRPr lang="tr-TR" sz="2400" dirty="0" smtClean="0">
              <a:solidFill>
                <a:srgbClr val="C00000"/>
              </a:solidFill>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1- Sayı sınırı olmaksızın iş sağlığı ve g</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venliği hizmetlerinden yararlanma.</a:t>
            </a:r>
            <a:endParaRPr lang="tr-TR" sz="36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 İşyerlerindeki iş sağlığı ve g</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venliği </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alışmaları ile ilgili g</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ş verme ve aktif katılım sağlayabilme.</a:t>
            </a:r>
            <a:endParaRPr lang="tr-TR" sz="36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3- Ciddi ve yakın tehlike ile karşı karşıya kalması durumunda, gerekli tedbirler alınıncaya kadar </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alışmaktan ka</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ınma.</a:t>
            </a:r>
            <a:endParaRPr lang="tr-TR" sz="36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4- İş sağlığı ve g</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venliği konularında eğitim alıp, bilgilenme</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404664"/>
            <a:ext cx="8964488" cy="3416320"/>
          </a:xfrm>
          <a:prstGeom prst="rect">
            <a:avLst/>
          </a:prstGeom>
        </p:spPr>
        <p:txBody>
          <a:bodyPr wrap="square">
            <a:spAutoFit/>
          </a:bodyPr>
          <a:lstStyle/>
          <a:p>
            <a:pPr lvl="0" eaLnBrk="0" fontAlgn="base" hangingPunct="0">
              <a:spcBef>
                <a:spcPct val="0"/>
              </a:spcBef>
              <a:spcAft>
                <a:spcPct val="0"/>
              </a:spcAft>
            </a:pPr>
            <a:r>
              <a:rPr lang="tr-TR" sz="3600" dirty="0" smtClean="0">
                <a:latin typeface="Times New Roman" pitchFamily="18" charset="0"/>
                <a:ea typeface="Times New Roman" pitchFamily="18" charset="0"/>
                <a:cs typeface="Times New Roman" pitchFamily="18" charset="0"/>
              </a:rPr>
              <a:t>5- İş sağlığı ve g</a:t>
            </a:r>
            <a:r>
              <a:rPr lang="tr-TR" sz="3600" dirty="0" smtClean="0">
                <a:latin typeface="Calibri"/>
                <a:ea typeface="Times New Roman" pitchFamily="18" charset="0"/>
                <a:cs typeface="Times New Roman" pitchFamily="18" charset="0"/>
              </a:rPr>
              <a:t>ü</a:t>
            </a:r>
            <a:r>
              <a:rPr lang="tr-TR" sz="3600" dirty="0" smtClean="0">
                <a:latin typeface="Times New Roman" pitchFamily="18" charset="0"/>
                <a:ea typeface="Times New Roman" pitchFamily="18" charset="0"/>
                <a:cs typeface="Times New Roman" pitchFamily="18" charset="0"/>
              </a:rPr>
              <a:t>venliği konularında temsil edilme.</a:t>
            </a:r>
            <a:endParaRPr lang="tr-TR" sz="3600" dirty="0" smtClean="0">
              <a:latin typeface="Arial" pitchFamily="34" charset="0"/>
              <a:cs typeface="Arial" pitchFamily="34" charset="0"/>
            </a:endParaRPr>
          </a:p>
          <a:p>
            <a:pPr lvl="0" eaLnBrk="0" fontAlgn="base" hangingPunct="0">
              <a:spcBef>
                <a:spcPct val="0"/>
              </a:spcBef>
              <a:spcAft>
                <a:spcPct val="0"/>
              </a:spcAft>
            </a:pPr>
            <a:r>
              <a:rPr lang="tr-TR" sz="3600" dirty="0" smtClean="0">
                <a:latin typeface="Times New Roman" pitchFamily="18" charset="0"/>
                <a:ea typeface="Times New Roman" pitchFamily="18" charset="0"/>
                <a:cs typeface="Times New Roman" pitchFamily="18" charset="0"/>
              </a:rPr>
              <a:t>6- Kendisinin ve </a:t>
            </a:r>
            <a:r>
              <a:rPr lang="tr-TR" sz="3600" dirty="0" smtClean="0">
                <a:latin typeface="Calibri"/>
                <a:ea typeface="Times New Roman" pitchFamily="18" charset="0"/>
                <a:cs typeface="Times New Roman" pitchFamily="18" charset="0"/>
              </a:rPr>
              <a:t>ç</a:t>
            </a:r>
            <a:r>
              <a:rPr lang="tr-TR" sz="3600" dirty="0" smtClean="0">
                <a:latin typeface="Times New Roman" pitchFamily="18" charset="0"/>
                <a:ea typeface="Times New Roman" pitchFamily="18" charset="0"/>
                <a:cs typeface="Times New Roman" pitchFamily="18" charset="0"/>
              </a:rPr>
              <a:t>alışma arkadaşlarının sağlık ve güvenliklerini tehlikeye düşürmeme.</a:t>
            </a:r>
          </a:p>
          <a:p>
            <a:pPr lvl="0" eaLnBrk="0" fontAlgn="base" hangingPunct="0">
              <a:spcBef>
                <a:spcPct val="0"/>
              </a:spcBef>
              <a:spcAft>
                <a:spcPct val="0"/>
              </a:spcAft>
            </a:pPr>
            <a:r>
              <a:rPr lang="tr-TR" sz="3600" dirty="0" smtClean="0">
                <a:latin typeface="Times New Roman" pitchFamily="18" charset="0"/>
                <a:ea typeface="Times New Roman" pitchFamily="18" charset="0"/>
                <a:cs typeface="Times New Roman" pitchFamily="18" charset="0"/>
              </a:rPr>
              <a:t>7- Kendilerine verilen üretim ve korunmayla ilgili tüm araç ve donanımları doğru kullanmak</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07504" y="548680"/>
            <a:ext cx="8712968" cy="4955203"/>
          </a:xfrm>
          <a:prstGeom prst="rect">
            <a:avLst/>
          </a:prstGeom>
        </p:spPr>
        <p:txBody>
          <a:bodyPr wrap="square">
            <a:spAutoFit/>
          </a:bodyPr>
          <a:lstStyle/>
          <a:p>
            <a:pPr lvl="0" fontAlgn="base">
              <a:spcBef>
                <a:spcPct val="0"/>
              </a:spcBef>
              <a:spcAft>
                <a:spcPct val="0"/>
              </a:spcAft>
            </a:pPr>
            <a:r>
              <a:rPr lang="tr-TR" sz="3200" b="1"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İŞ SAĞLIĞIVEG</a:t>
            </a:r>
            <a:r>
              <a:rPr lang="tr-TR" sz="3200" b="1" dirty="0" smtClean="0">
                <a:solidFill>
                  <a:srgbClr val="C00000"/>
                </a:solidFill>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3200" b="1"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VENLİĞİ GENEL   KURALLARIVE G</a:t>
            </a:r>
            <a:r>
              <a:rPr lang="tr-TR" sz="3200" b="1" dirty="0" smtClean="0">
                <a:solidFill>
                  <a:srgbClr val="C00000"/>
                </a:solidFill>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3200" b="1"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VENLİK K</a:t>
            </a:r>
            <a:r>
              <a:rPr lang="tr-TR" sz="3200" b="1" dirty="0" smtClean="0">
                <a:solidFill>
                  <a:srgbClr val="C00000"/>
                </a:solidFill>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3200" b="1"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LT</a:t>
            </a:r>
            <a:r>
              <a:rPr lang="tr-TR" sz="3200" b="1" dirty="0" smtClean="0">
                <a:solidFill>
                  <a:srgbClr val="C00000"/>
                </a:solidFill>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3200" b="1"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a:t>
            </a:r>
            <a:r>
              <a:rPr lang="tr-TR" sz="3200" b="1" dirty="0" smtClean="0">
                <a:solidFill>
                  <a:srgbClr val="C00000"/>
                </a:solidFill>
                <a:effectLst>
                  <a:outerShdw blurRad="38100" dist="38100" dir="2700000" algn="tl">
                    <a:srgbClr val="000000">
                      <a:alpha val="43137"/>
                    </a:srgbClr>
                  </a:outerShdw>
                </a:effectLst>
                <a:latin typeface="Calibri"/>
                <a:ea typeface="Times New Roman" pitchFamily="18" charset="0"/>
                <a:cs typeface="Times New Roman" pitchFamily="18" charset="0"/>
              </a:rPr>
              <a:t>Ü</a:t>
            </a:r>
            <a:endParaRPr lang="tr-TR" sz="3200" dirty="0" smtClean="0">
              <a:solidFill>
                <a:srgbClr val="C00000"/>
              </a:solidFill>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3600" b="1"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Prensip 1</a:t>
            </a:r>
            <a:endParaRPr lang="tr-TR" sz="3600" dirty="0" smtClean="0">
              <a:solidFill>
                <a:srgbClr val="0070C0"/>
              </a:solidFill>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Herhangi bir alanda y</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lecek İş Sağlığı ve iş G</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venliği </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alışmaları  </a:t>
            </a:r>
            <a:r>
              <a:rPr lang="tr-TR" sz="3600"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on</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prensip  </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zerinden yapılmalıdır.</a:t>
            </a:r>
            <a:endParaRPr lang="tr-TR" sz="36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alışan Sağlığı ve İş G</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venliğinin asıl </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alışma alanı   </a:t>
            </a:r>
            <a:r>
              <a:rPr lang="tr-TR" sz="3600" dirty="0" smtClean="0">
                <a:solidFill>
                  <a:srgbClr val="00B05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tehlikeli durum ve tehlikeli davranışın</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ortadan kaldırılmasına y</a:t>
            </a:r>
            <a:r>
              <a:rPr lang="tr-TR" sz="36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nelik olmalıd</a:t>
            </a:r>
            <a:r>
              <a:rPr lang="tr-TR" sz="3600" dirty="0" smtClean="0">
                <a:latin typeface="Times New Roman" pitchFamily="18" charset="0"/>
                <a:ea typeface="Times New Roman" pitchFamily="18" charset="0"/>
                <a:cs typeface="Times New Roman" pitchFamily="18" charset="0"/>
              </a:rPr>
              <a:t>ır.</a:t>
            </a:r>
            <a:endParaRPr lang="tr-TR" sz="3600" dirty="0" smtClean="0">
              <a:latin typeface="Arial" pitchFamily="34" charset="0"/>
              <a:cs typeface="Arial"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188640"/>
            <a:ext cx="9144000" cy="5725224"/>
          </a:xfrm>
          <a:prstGeom prst="rect">
            <a:avLst/>
          </a:prstGeom>
        </p:spPr>
        <p:txBody>
          <a:bodyPr wrap="square">
            <a:spAutoFit/>
          </a:bodyPr>
          <a:lstStyle/>
          <a:p>
            <a:pPr lvl="0" eaLnBrk="0" fontAlgn="base" hangingPunct="0">
              <a:spcBef>
                <a:spcPct val="0"/>
              </a:spcBef>
              <a:spcAft>
                <a:spcPct val="0"/>
              </a:spcAft>
            </a:pPr>
            <a:r>
              <a:rPr lang="tr-TR" sz="3200" b="1"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Kaza zinciri</a:t>
            </a:r>
            <a:endParaRPr lang="tr-TR" sz="3200" dirty="0" smtClean="0">
              <a:solidFill>
                <a:srgbClr val="0070C0"/>
              </a:solidFill>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32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İnsan b</a:t>
            </a:r>
            <a:r>
              <a:rPr lang="tr-TR" sz="32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32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nyesinin tabiat şartları karşısında zayıf olması</a:t>
            </a:r>
            <a:endParaRPr lang="tr-TR" sz="32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32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Şahsi </a:t>
            </a:r>
            <a:r>
              <a:rPr lang="tr-TR" sz="32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32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z</a:t>
            </a:r>
            <a:r>
              <a:rPr lang="tr-TR" sz="32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32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rler (Dikkatsizlik, pervasızlık, asabiyet, dalgınlık, </a:t>
            </a:r>
            <a:r>
              <a:rPr lang="tr-TR" sz="32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32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nemsemezlik, ihmalkarlık vs.)</a:t>
            </a:r>
            <a:endParaRPr lang="tr-TR" sz="32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32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Tehlikeli hareket tehlikeli şartlar</a:t>
            </a:r>
            <a:endParaRPr lang="tr-TR" sz="32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32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Kaza olayı,</a:t>
            </a:r>
            <a:endParaRPr lang="tr-TR" sz="32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32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32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l</a:t>
            </a:r>
            <a:r>
              <a:rPr lang="tr-TR" sz="32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32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 Yaralanma (Zarar, hasar)</a:t>
            </a:r>
          </a:p>
          <a:p>
            <a:pPr lvl="0" eaLnBrk="0" fontAlgn="base" hangingPunct="0">
              <a:spcBef>
                <a:spcPct val="0"/>
              </a:spcBef>
              <a:spcAft>
                <a:spcPct val="0"/>
              </a:spcAft>
            </a:pPr>
            <a:r>
              <a:rPr lang="tr-TR" sz="3200" b="1"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Prensip 2</a:t>
            </a:r>
            <a:endParaRPr lang="tr-TR" sz="3200" dirty="0" smtClean="0">
              <a:solidFill>
                <a:srgbClr val="0070C0"/>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eaLnBrk="0" fontAlgn="base" hangingPunct="0">
              <a:spcBef>
                <a:spcPct val="0"/>
              </a:spcBef>
              <a:spcAft>
                <a:spcPct val="0"/>
              </a:spcAft>
            </a:pPr>
            <a:r>
              <a:rPr lang="tr-TR" sz="3200" dirty="0" smtClean="0">
                <a:effectLst>
                  <a:outerShdw blurRad="38100" dist="38100" dir="2700000" algn="tl">
                    <a:srgbClr val="000000">
                      <a:alpha val="43137"/>
                    </a:srgbClr>
                  </a:outerShdw>
                </a:effectLst>
                <a:latin typeface="Arial" pitchFamily="34" charset="0"/>
                <a:ea typeface="Times New Roman" pitchFamily="18" charset="0"/>
                <a:cs typeface="Arial" pitchFamily="34" charset="0"/>
              </a:rPr>
              <a:t>Kazalar  ağırlıklı olarak </a:t>
            </a:r>
            <a:r>
              <a:rPr lang="tr-TR" sz="3200" dirty="0" smtClean="0">
                <a:solidFill>
                  <a:srgbClr val="00B05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%88 i</a:t>
            </a:r>
            <a:r>
              <a:rPr lang="tr-TR" sz="3200" dirty="0" smtClean="0">
                <a:effectLst>
                  <a:outerShdw blurRad="38100" dist="38100" dir="2700000" algn="tl">
                    <a:srgbClr val="000000">
                      <a:alpha val="43137"/>
                    </a:srgbClr>
                  </a:outerShdw>
                </a:effectLst>
                <a:latin typeface="Arial" pitchFamily="34" charset="0"/>
                <a:ea typeface="Times New Roman" pitchFamily="18" charset="0"/>
                <a:cs typeface="Arial" pitchFamily="34" charset="0"/>
              </a:rPr>
              <a:t> tehlikeli davranışlardan </a:t>
            </a:r>
            <a:r>
              <a:rPr lang="tr-TR" sz="3200" dirty="0" smtClean="0">
                <a:solidFill>
                  <a:srgbClr val="00B05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%10 u </a:t>
            </a:r>
            <a:r>
              <a:rPr lang="tr-TR" sz="3200" dirty="0" smtClean="0">
                <a:effectLst>
                  <a:outerShdw blurRad="38100" dist="38100" dir="2700000" algn="tl">
                    <a:srgbClr val="000000">
                      <a:alpha val="43137"/>
                    </a:srgbClr>
                  </a:outerShdw>
                </a:effectLst>
                <a:latin typeface="Arial" pitchFamily="34" charset="0"/>
                <a:ea typeface="Times New Roman" pitchFamily="18" charset="0"/>
                <a:cs typeface="Arial" pitchFamily="34" charset="0"/>
              </a:rPr>
              <a:t>tehlikeli durumlardan</a:t>
            </a:r>
            <a:br>
              <a:rPr lang="tr-TR" sz="3200" dirty="0" smtClean="0">
                <a:effectLst>
                  <a:outerShdw blurRad="38100" dist="38100" dir="2700000" algn="tl">
                    <a:srgbClr val="000000">
                      <a:alpha val="43137"/>
                    </a:srgbClr>
                  </a:outerShdw>
                </a:effectLst>
                <a:latin typeface="Arial" pitchFamily="34" charset="0"/>
                <a:ea typeface="Times New Roman" pitchFamily="18" charset="0"/>
                <a:cs typeface="Arial" pitchFamily="34" charset="0"/>
              </a:rPr>
            </a:br>
            <a:r>
              <a:rPr lang="tr-TR" sz="3200" dirty="0" smtClean="0">
                <a:solidFill>
                  <a:srgbClr val="00B05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%2 </a:t>
            </a:r>
            <a:r>
              <a:rPr lang="tr-TR" sz="3200" dirty="0" smtClean="0">
                <a:effectLst>
                  <a:outerShdw blurRad="38100" dist="38100" dir="2700000" algn="tl">
                    <a:srgbClr val="000000">
                      <a:alpha val="43137"/>
                    </a:srgbClr>
                  </a:outerShdw>
                </a:effectLst>
                <a:latin typeface="Arial" pitchFamily="34" charset="0"/>
                <a:ea typeface="Times New Roman" pitchFamily="18" charset="0"/>
                <a:cs typeface="Arial" pitchFamily="34" charset="0"/>
              </a:rPr>
              <a:t>si kaçınılmaz durumlardan kaynakla</a:t>
            </a:r>
            <a:r>
              <a:rPr lang="tr-TR" sz="3200" dirty="0" smtClean="0">
                <a:latin typeface="Arial" pitchFamily="34" charset="0"/>
                <a:ea typeface="Times New Roman" pitchFamily="18" charset="0"/>
                <a:cs typeface="Arial" pitchFamily="34" charset="0"/>
              </a:rPr>
              <a:t>nmak</a:t>
            </a:r>
            <a:endParaRPr lang="tr-TR" sz="32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p:cNvPicPr/>
          <p:nvPr/>
        </p:nvPicPr>
        <p:blipFill>
          <a:blip r:embed="rId2" cstate="print"/>
          <a:srcRect/>
          <a:stretch>
            <a:fillRect/>
          </a:stretch>
        </p:blipFill>
        <p:spPr bwMode="auto">
          <a:xfrm>
            <a:off x="1475656" y="3068960"/>
            <a:ext cx="6336704" cy="3456384"/>
          </a:xfrm>
          <a:prstGeom prst="rect">
            <a:avLst/>
          </a:prstGeom>
          <a:noFill/>
          <a:ln w="9525">
            <a:noFill/>
            <a:miter lim="800000"/>
            <a:headEnd/>
            <a:tailEnd/>
          </a:ln>
        </p:spPr>
      </p:pic>
      <p:sp>
        <p:nvSpPr>
          <p:cNvPr id="3" name="2 Dikdörtgen"/>
          <p:cNvSpPr/>
          <p:nvPr/>
        </p:nvSpPr>
        <p:spPr>
          <a:xfrm>
            <a:off x="251520" y="404664"/>
            <a:ext cx="8208912" cy="2677656"/>
          </a:xfrm>
          <a:prstGeom prst="rect">
            <a:avLst/>
          </a:prstGeom>
        </p:spPr>
        <p:txBody>
          <a:bodyPr wrap="square">
            <a:spAutoFit/>
          </a:bodyPr>
          <a:lstStyle/>
          <a:p>
            <a:pPr lvl="0" fontAlgn="base">
              <a:spcBef>
                <a:spcPct val="0"/>
              </a:spcBef>
              <a:spcAft>
                <a:spcPct val="0"/>
              </a:spcAft>
            </a:pPr>
            <a:r>
              <a:rPr lang="tr-TR" sz="2400" b="1"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Prensip 3</a:t>
            </a:r>
            <a:endParaRPr lang="tr-TR" sz="2400" dirty="0" smtClean="0">
              <a:solidFill>
                <a:srgbClr val="0070C0"/>
              </a:solidFill>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Kaza sonucu meydana gelecek zararın b</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y</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kl</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ğ</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nceden kestirilemez.</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b="1"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Prensip 4</a:t>
            </a:r>
            <a:endParaRPr lang="tr-TR" sz="2400" dirty="0" smtClean="0">
              <a:solidFill>
                <a:srgbClr val="0070C0"/>
              </a:solidFill>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Ağır yaralanma veya </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l</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mle neticelenen her kazanın temelinde 29 hafif yaralanma</a:t>
            </a:r>
            <a:b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b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300 yaralanmasız olay vardır</a:t>
            </a:r>
            <a:endParaRPr lang="tr-TR" sz="2400" dirty="0">
              <a:effectLst>
                <a:outerShdw blurRad="38100" dist="38100" dir="2700000" algn="tl">
                  <a:srgbClr val="000000">
                    <a:alpha val="43137"/>
                  </a:srgbClr>
                </a:outerShdw>
              </a:effectLst>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23528" y="836713"/>
            <a:ext cx="8352928" cy="4524315"/>
          </a:xfrm>
          <a:prstGeom prst="rect">
            <a:avLst/>
          </a:prstGeom>
        </p:spPr>
        <p:txBody>
          <a:bodyPr wrap="square">
            <a:spAutoFit/>
          </a:bodyPr>
          <a:lstStyle/>
          <a:p>
            <a:pPr lvl="0" indent="449263" fontAlgn="base">
              <a:spcBef>
                <a:spcPct val="0"/>
              </a:spcBef>
              <a:spcAft>
                <a:spcPct val="0"/>
              </a:spcAft>
            </a:pPr>
            <a:r>
              <a:rPr lang="tr-TR" sz="2400" b="1"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Prensip 5</a:t>
            </a:r>
            <a:endParaRPr lang="tr-TR" sz="2400" dirty="0" smtClean="0">
              <a:solidFill>
                <a:srgbClr val="0070C0"/>
              </a:solidFill>
              <a:effectLst>
                <a:outerShdw blurRad="38100" dist="38100" dir="2700000" algn="tl">
                  <a:srgbClr val="000000">
                    <a:alpha val="43137"/>
                  </a:srgbClr>
                </a:outerShdw>
              </a:effectLst>
              <a:latin typeface="Arial" pitchFamily="34" charset="0"/>
              <a:cs typeface="Arial" pitchFamily="34" charset="0"/>
            </a:endParaRPr>
          </a:p>
          <a:p>
            <a:pPr lvl="0" indent="449263"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Tehlikeli davranışların nedenleri:</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indent="449263"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1-Şahsi kusurlar: </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indent="449263"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Dikkatsizlik, laubalilik, umursamazlık gibi </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indent="449263"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2-Eğitim yetersizliği :</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indent="449263"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Bilgi, ustalık, alışkanlık</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indent="449263"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3-Fiziki yetersizlik :</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indent="449263"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B</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nyenin yapılan işe uygun olmaması</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indent="449263"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4-Uygunsuz mekanik şartlar ve fiziki </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evre</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indent="449263"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Uygun olmayan malzeme ve ekipman kullanımı, </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alışma ortamının d</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zensiz, hijyen ve termal konfor a</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ısından yeterli olmaması</a:t>
            </a:r>
            <a:endParaRPr lang="tr-TR" sz="2400" dirty="0">
              <a:effectLst>
                <a:outerShdw blurRad="38100" dist="38100" dir="2700000" algn="tl">
                  <a:srgbClr val="000000">
                    <a:alpha val="43137"/>
                  </a:srgbClr>
                </a:outerShdw>
              </a:effectLst>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23528" y="474345"/>
            <a:ext cx="8568952" cy="6370975"/>
          </a:xfrm>
          <a:prstGeom prst="rect">
            <a:avLst/>
          </a:prstGeom>
        </p:spPr>
        <p:txBody>
          <a:bodyPr wrap="square">
            <a:spAutoFit/>
          </a:bodyPr>
          <a:lstStyle/>
          <a:p>
            <a:pPr lvl="0" indent="449263" fontAlgn="base">
              <a:spcBef>
                <a:spcPct val="0"/>
              </a:spcBef>
              <a:spcAft>
                <a:spcPct val="0"/>
              </a:spcAft>
            </a:pPr>
            <a:r>
              <a:rPr lang="tr-TR" sz="2400" b="1"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Prensip 6  </a:t>
            </a:r>
            <a:endParaRPr lang="tr-TR" sz="2400" dirty="0" smtClean="0">
              <a:solidFill>
                <a:srgbClr val="0070C0"/>
              </a:solidFill>
              <a:effectLst>
                <a:outerShdw blurRad="38100" dist="38100" dir="2700000" algn="tl">
                  <a:srgbClr val="000000">
                    <a:alpha val="43137"/>
                  </a:srgbClr>
                </a:outerShdw>
              </a:effectLst>
              <a:latin typeface="Arial" pitchFamily="34" charset="0"/>
              <a:cs typeface="Arial" pitchFamily="34" charset="0"/>
            </a:endParaRPr>
          </a:p>
          <a:p>
            <a:pPr lvl="0" indent="449263"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Kazalardan korunmak i</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in:</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indent="449263"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1-M</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hendislik ve revizyon</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indent="449263"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2-Eğitim</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indent="449263"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3-Ergonomi kurallarından yararlanma,</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indent="449263"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4-Teşvik tedbirleri uygulama</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indent="449263"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5-Disiplin tedbirlerini uygulama  </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alışmalarının yapılması</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indent="449263" eaLnBrk="0" fontAlgn="base" hangingPunct="0">
              <a:spcBef>
                <a:spcPct val="0"/>
              </a:spcBef>
              <a:spcAft>
                <a:spcPct val="0"/>
              </a:spcAft>
            </a:pPr>
            <a:r>
              <a:rPr lang="tr-TR" sz="2400" b="1"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Prensip 7</a:t>
            </a:r>
            <a:endParaRPr lang="tr-TR" sz="2400" dirty="0" smtClean="0">
              <a:solidFill>
                <a:srgbClr val="0070C0"/>
              </a:solidFill>
              <a:effectLst>
                <a:outerShdw blurRad="38100" dist="38100" dir="2700000" algn="tl">
                  <a:srgbClr val="000000">
                    <a:alpha val="43137"/>
                  </a:srgbClr>
                </a:outerShdw>
              </a:effectLst>
              <a:latin typeface="Arial" pitchFamily="34" charset="0"/>
              <a:cs typeface="Arial" pitchFamily="34" charset="0"/>
            </a:endParaRPr>
          </a:p>
          <a:p>
            <a:pPr lvl="0" indent="449263"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Kazalardan korunma y</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ntemleri ile </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retim, maliyet, kalite kontrol</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metotları benzerlik ve paralellik arz eder.</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indent="449263" eaLnBrk="0" fontAlgn="base" hangingPunct="0">
              <a:spcBef>
                <a:spcPct val="0"/>
              </a:spcBef>
              <a:spcAft>
                <a:spcPct val="0"/>
              </a:spcAft>
            </a:pPr>
            <a:r>
              <a:rPr lang="tr-TR" sz="2400" b="1"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Prensip 8</a:t>
            </a:r>
            <a:endParaRPr lang="tr-TR" sz="2400" dirty="0" smtClean="0">
              <a:solidFill>
                <a:srgbClr val="0070C0"/>
              </a:solidFill>
              <a:effectLst>
                <a:outerShdw blurRad="38100" dist="38100" dir="2700000" algn="tl">
                  <a:srgbClr val="000000">
                    <a:alpha val="43137"/>
                  </a:srgbClr>
                </a:outerShdw>
              </a:effectLst>
              <a:latin typeface="Arial" pitchFamily="34" charset="0"/>
              <a:cs typeface="Arial" pitchFamily="34" charset="0"/>
            </a:endParaRPr>
          </a:p>
          <a:p>
            <a:pPr lvl="0" indent="449263"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 G</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venliği </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alışmalarına işletmenin </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st d</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zey y</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neticileri de  katılmalı ve sorumluluğa ortak olmalıdır.</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indent="449263" eaLnBrk="0" fontAlgn="base" hangingPunct="0">
              <a:spcBef>
                <a:spcPct val="0"/>
              </a:spcBef>
              <a:spcAft>
                <a:spcPct val="0"/>
              </a:spcAft>
            </a:pPr>
            <a:r>
              <a:rPr lang="tr-TR" sz="2400" b="1"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Prensip 9</a:t>
            </a:r>
            <a:endParaRPr lang="tr-TR" sz="2400" dirty="0" smtClean="0">
              <a:solidFill>
                <a:srgbClr val="0070C0"/>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indent="449263"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Arial" pitchFamily="34" charset="0"/>
                <a:ea typeface="Times New Roman" pitchFamily="18" charset="0"/>
                <a:cs typeface="Arial" pitchFamily="34" charset="0"/>
              </a:rPr>
              <a:t>Çalışan Sağlığı ve İş Güvenliği konusunda formen , ustabaşı ve çalışan temsilcisi  gibi ilk kademe yöneticileri çok önemlidir</a:t>
            </a:r>
            <a:r>
              <a:rPr lang="tr-TR" sz="2400" dirty="0" smtClean="0">
                <a:effectLst>
                  <a:outerShdw blurRad="38100" dist="38100" dir="2700000" algn="tl">
                    <a:srgbClr val="000000">
                      <a:alpha val="43137"/>
                    </a:srgbClr>
                  </a:outerShdw>
                </a:effectLst>
                <a:latin typeface="Arial" pitchFamily="34" charset="0"/>
                <a:cs typeface="Arial" pitchFamily="34" charset="0"/>
              </a:rPr>
              <a:t>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908720"/>
            <a:ext cx="8640960" cy="5262979"/>
          </a:xfrm>
          <a:prstGeom prst="rect">
            <a:avLst/>
          </a:prstGeom>
        </p:spPr>
        <p:txBody>
          <a:bodyPr wrap="square">
            <a:spAutoFit/>
          </a:bodyPr>
          <a:lstStyle/>
          <a:p>
            <a:pPr lvl="0" indent="449263" fontAlgn="base">
              <a:spcBef>
                <a:spcPct val="0"/>
              </a:spcBef>
              <a:spcAft>
                <a:spcPct val="0"/>
              </a:spcAft>
            </a:pPr>
            <a:r>
              <a:rPr lang="tr-TR" sz="2400" b="1"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Prensip 10</a:t>
            </a:r>
            <a:endParaRPr lang="tr-TR" sz="2400" dirty="0" smtClean="0">
              <a:solidFill>
                <a:srgbClr val="0070C0"/>
              </a:solidFill>
              <a:effectLst>
                <a:outerShdw blurRad="38100" dist="38100" dir="2700000" algn="tl">
                  <a:srgbClr val="000000">
                    <a:alpha val="43137"/>
                  </a:srgbClr>
                </a:outerShdw>
              </a:effectLst>
              <a:latin typeface="Arial" pitchFamily="34" charset="0"/>
              <a:cs typeface="Arial" pitchFamily="34" charset="0"/>
            </a:endParaRPr>
          </a:p>
          <a:p>
            <a:pPr lvl="0" indent="449263"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 g</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venliği </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alışmalarına birinci derecede insani duygular y</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 vermelidir.</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indent="449263"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Ancak iş g</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venliği tedbirlerinin</a:t>
            </a:r>
            <a:b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b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1- </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retimin artması,</a:t>
            </a:r>
            <a:b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b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 Masrafların azalması sonucu maliyetlerin d</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şmesine yardımcı olduğu unutulmamalıdır.</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indent="449263" eaLnBrk="0" fontAlgn="base" hangingPunct="0">
              <a:spcBef>
                <a:spcPct val="0"/>
              </a:spcBef>
              <a:spcAft>
                <a:spcPct val="0"/>
              </a:spcAft>
            </a:pPr>
            <a:r>
              <a:rPr lang="tr-TR" sz="2400"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Sağlıklı ve G</a:t>
            </a:r>
            <a:r>
              <a:rPr lang="tr-TR" sz="2400" b="1" dirty="0" smtClean="0">
                <a:solidFill>
                  <a:srgbClr val="FF0000"/>
                </a:solidFill>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venli Yaşam:</a:t>
            </a:r>
            <a:endParaRPr lang="tr-TR" sz="2400"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lvl="0" indent="449263"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İnsanlar </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sağlıklı</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doğar</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indent="449263"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Sağlık hizmetinin amacı</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indent="449263"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Sağlıklı durumu s</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rd</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rmek</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indent="449263"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Sağlığı geliştirmek</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indent="449263"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Hastalananları iyileştirmeye </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alışmak</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indent="449263"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sağlık --- uzun </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 --- verimli </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alışma</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474345"/>
            <a:ext cx="8784976" cy="6001643"/>
          </a:xfrm>
          <a:prstGeom prst="rect">
            <a:avLst/>
          </a:prstGeom>
        </p:spPr>
        <p:txBody>
          <a:bodyPr wrap="square">
            <a:spAutoFit/>
          </a:bodyPr>
          <a:lstStyle/>
          <a:p>
            <a:pPr lvl="0" fontAlgn="base">
              <a:spcBef>
                <a:spcPct val="0"/>
              </a:spcBef>
              <a:spcAft>
                <a:spcPct val="0"/>
              </a:spcAft>
            </a:pPr>
            <a:r>
              <a:rPr lang="tr-TR" sz="2400"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İSG Alanında Yaşam Boyu </a:t>
            </a:r>
            <a:r>
              <a:rPr lang="tr-TR" sz="2400" b="1" dirty="0" smtClean="0">
                <a:solidFill>
                  <a:srgbClr val="FF0000"/>
                </a:solidFill>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ğrenme:</a:t>
            </a:r>
            <a:endParaRPr lang="tr-TR" sz="2400"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Bu kapsamdaki yeni mevzuat ilkelerinden bir diğeri de, </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alışanların mesleki riskler konusunda</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 </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eğitilmesini, bilgilendirilmesini ve iş sağlığı ve g</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venliği </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alışmalarına katılımlarının sağlanmasını </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ng</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rmesidir.</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 sağlığı ve g</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venliği eğitimlerinin mevzuatta belirtilen amacına uygun olarak yapılması ve </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alışanlarda davranış değişikliklerine neden olarak iş kazalarının </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nlenmesine katkı yapması i</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in uzman ve deneyimli kişilerce, uygun y</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ntemler kullanılarak ger</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ekleştirilmesi b</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y</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k </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nem taşımaktadır. </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 Sağlığı ve G</a:t>
            </a:r>
            <a:r>
              <a:rPr lang="tr-TR" sz="2400" b="1" dirty="0" smtClean="0">
                <a:solidFill>
                  <a:srgbClr val="FF0000"/>
                </a:solidFill>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venliğine B</a:t>
            </a:r>
            <a:r>
              <a:rPr lang="tr-TR" sz="2400" b="1" dirty="0" smtClean="0">
                <a:solidFill>
                  <a:srgbClr val="FF0000"/>
                </a:solidFill>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a:t>
            </a:r>
            <a:r>
              <a:rPr lang="tr-TR" sz="2400" b="1" dirty="0" smtClean="0">
                <a:solidFill>
                  <a:srgbClr val="FF0000"/>
                </a:solidFill>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nsel Yaklaşım:</a:t>
            </a:r>
            <a:endParaRPr lang="tr-TR" sz="2400"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İş Sağlığı ve G</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venliği </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ok bileşenli bir bilim dalıdır.</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Aynı zamanda da birden fazla tarafın bir araya gelmesi ile ortaya </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ıkar. </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Eğer tarafların kimler olduğu iyi bilinmezse işin </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z</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anlamak da, </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çö</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z</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 de o denli zorlaşacaktır.</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764704"/>
            <a:ext cx="8640960" cy="5909310"/>
          </a:xfrm>
          <a:prstGeom prst="rect">
            <a:avLst/>
          </a:prstGeom>
        </p:spPr>
        <p:txBody>
          <a:bodyPr wrap="square">
            <a:spAutoFit/>
          </a:bodyPr>
          <a:lstStyle/>
          <a:p>
            <a:pPr indent="450850" fontAlgn="base">
              <a:spcBef>
                <a:spcPct val="0"/>
              </a:spcBef>
              <a:spcAft>
                <a:spcPct val="0"/>
              </a:spcAft>
            </a:pPr>
            <a:r>
              <a:rPr lang="tr-TR" dirty="0" smtClean="0">
                <a:latin typeface="Calibri" pitchFamily="34" charset="0"/>
                <a:ea typeface="Times New Roman" pitchFamily="18" charset="0"/>
                <a:cs typeface="Arial Unicode MS" pitchFamily="34" charset="-128"/>
              </a:rPr>
              <a:t> </a:t>
            </a:r>
            <a:r>
              <a:rPr lang="tr-TR" sz="3600"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Sağlıklı hal</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çeşitli faktörlerin bir araya gelmesi ile yükselir veya bozulur. Bu çeşit faktörlerin iyice bilinmesi ile sağlıkla ilgili bir sorunu anlamak, çözümünü bulmak mümkün olur. Bu yaklaşıma göre hastalıklar tek bir nedene bağlanamaz. Başka bir deyişle sağlık ve dolayısıyla hastalıkla ilişkili nedenler çok çeşitlidir. iş sağlığı ve güvenliğinin en çok kabul gören tanımına göre; </a:t>
            </a:r>
          </a:p>
          <a:p>
            <a:pPr lvl="0" indent="450850" fontAlgn="base">
              <a:spcBef>
                <a:spcPct val="0"/>
              </a:spcBef>
              <a:spcAft>
                <a:spcPct val="0"/>
              </a:spcAft>
            </a:pPr>
            <a:endParaRPr lang="tr-TR"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1052736"/>
            <a:ext cx="8892480" cy="4524315"/>
          </a:xfrm>
          <a:prstGeom prst="rect">
            <a:avLst/>
          </a:prstGeom>
        </p:spPr>
        <p:txBody>
          <a:bodyPr wrap="square">
            <a:spAutoFit/>
          </a:bodyPr>
          <a:lstStyle/>
          <a:p>
            <a:pPr lvl="0" fontAlgn="base">
              <a:spcBef>
                <a:spcPct val="0"/>
              </a:spcBef>
              <a:spcAft>
                <a:spcPct val="0"/>
              </a:spcAft>
            </a:pPr>
            <a:r>
              <a:rPr lang="tr-TR" sz="2400"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İSG</a:t>
            </a:r>
            <a:r>
              <a:rPr lang="tr-TR" sz="2400" b="1" dirty="0" smtClean="0">
                <a:solidFill>
                  <a:srgbClr val="FF0000"/>
                </a:solidFill>
                <a:effectLst>
                  <a:outerShdw blurRad="38100" dist="38100" dir="2700000" algn="tl">
                    <a:srgbClr val="000000">
                      <a:alpha val="43137"/>
                    </a:srgbClr>
                  </a:outerShdw>
                </a:effectLst>
                <a:latin typeface="Calibri"/>
                <a:ea typeface="Times New Roman" pitchFamily="18" charset="0"/>
                <a:cs typeface="Times New Roman" pitchFamily="18" charset="0"/>
              </a:rPr>
              <a:t>’</a:t>
            </a:r>
            <a:r>
              <a:rPr lang="tr-TR" sz="2400"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tr-TR" sz="2400" b="1" dirty="0" err="1"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nin</a:t>
            </a:r>
            <a:r>
              <a:rPr lang="tr-TR" sz="2400"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İşletme Y</a:t>
            </a:r>
            <a:r>
              <a:rPr lang="tr-TR" sz="2400" b="1" dirty="0" smtClean="0">
                <a:solidFill>
                  <a:srgbClr val="FF0000"/>
                </a:solidFill>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netimindeki Yeri</a:t>
            </a:r>
            <a:endParaRPr lang="tr-TR" sz="2400"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İngiltere İş Sağlığı ve G</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venliği Kurulu (HSE) yıllarca iş sağlığı ve g</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venliği ile karlılık arasında bir bağlantı olduğunu savunmuştur. İşletmeler, kazaların ger</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ek maliyetini belirleyemediği ve bu bilince sahip olmadıkları s</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rece kazaları azaltmak veya kazaların </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ne ge</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mek m</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mk</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 değildir.</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İş kazaları ile meslek hastalıkları nedeniyle oluşabilecek zararı azaltabilmek i</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in işletmelerin iş sağlığı ve g</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venliği i</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in b</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elerinde bu konulara ayıracakları fon bulunmalı, y</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netimin iş sağlığı ve g</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venliği konularının </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nemi a</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ısından bilin</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li olması ve bu konularda kararlı ve etkili kuralların uygulanmasının sağlanması gerekmektedir</a:t>
            </a:r>
            <a:r>
              <a:rPr lang="tr-TR" sz="2400" dirty="0" smtClean="0">
                <a:latin typeface="Times New Roman" pitchFamily="18" charset="0"/>
                <a:ea typeface="Times New Roman" pitchFamily="18" charset="0"/>
                <a:cs typeface="Times New Roman" pitchFamily="18" charset="0"/>
              </a:rPr>
              <a:t>.</a:t>
            </a:r>
            <a:endParaRPr lang="tr-TR" sz="2400" dirty="0" smtClean="0">
              <a:latin typeface="Arial" pitchFamily="34" charset="0"/>
              <a:cs typeface="Arial" pitchFamily="34" charset="0"/>
            </a:endParaRPr>
          </a:p>
          <a:p>
            <a:pPr lvl="0" eaLnBrk="0" fontAlgn="base" hangingPunct="0">
              <a:spcBef>
                <a:spcPct val="0"/>
              </a:spcBef>
              <a:spcAft>
                <a:spcPct val="0"/>
              </a:spcAft>
            </a:pPr>
            <a:endParaRPr lang="tr-TR" sz="24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23528" y="1124744"/>
            <a:ext cx="8280920" cy="3416320"/>
          </a:xfrm>
          <a:prstGeom prst="rect">
            <a:avLst/>
          </a:prstGeom>
        </p:spPr>
        <p:txBody>
          <a:bodyPr wrap="square">
            <a:spAutoFit/>
          </a:bodyPr>
          <a:lstStyle/>
          <a:p>
            <a:pPr lvl="0" eaLnBrk="0" fontAlgn="base" hangingPunct="0">
              <a:spcBef>
                <a:spcPct val="0"/>
              </a:spcBef>
              <a:spcAft>
                <a:spcPct val="0"/>
              </a:spcAft>
            </a:pPr>
            <a:r>
              <a:rPr lang="tr-TR" sz="2400"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İşyerlerinde Risk </a:t>
            </a:r>
            <a:r>
              <a:rPr lang="tr-TR" sz="2400" b="1" dirty="0" smtClean="0">
                <a:solidFill>
                  <a:srgbClr val="FF0000"/>
                </a:solidFill>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nleme K</a:t>
            </a:r>
            <a:r>
              <a:rPr lang="tr-TR" sz="2400" b="1" dirty="0" smtClean="0">
                <a:solidFill>
                  <a:srgbClr val="FF0000"/>
                </a:solidFill>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lt</a:t>
            </a:r>
            <a:r>
              <a:rPr lang="tr-TR" sz="2400" b="1" dirty="0" smtClean="0">
                <a:solidFill>
                  <a:srgbClr val="FF0000"/>
                </a:solidFill>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a:t>
            </a:r>
            <a:r>
              <a:rPr lang="tr-TR" sz="2400" b="1" dirty="0" smtClean="0">
                <a:solidFill>
                  <a:srgbClr val="FF0000"/>
                </a:solidFill>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endParaRPr lang="tr-TR" sz="2400"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Etkin bir </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a:t>
            </a:r>
            <a:r>
              <a:rPr lang="tr-TR" sz="2400"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 Sağlığı ve G</a:t>
            </a:r>
            <a:r>
              <a:rPr lang="tr-TR" sz="2400" dirty="0" smtClean="0">
                <a:solidFill>
                  <a:srgbClr val="0070C0"/>
                </a:solidFill>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venliği Risk Y</a:t>
            </a:r>
            <a:r>
              <a:rPr lang="tr-TR" sz="2400" dirty="0" smtClean="0">
                <a:solidFill>
                  <a:srgbClr val="0070C0"/>
                </a:solidFill>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netim K</a:t>
            </a:r>
            <a:r>
              <a:rPr lang="tr-TR" sz="2400" dirty="0" smtClean="0">
                <a:solidFill>
                  <a:srgbClr val="0070C0"/>
                </a:solidFill>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lt</a:t>
            </a:r>
            <a:r>
              <a:rPr lang="tr-TR" sz="2400" dirty="0" smtClean="0">
                <a:solidFill>
                  <a:srgbClr val="0070C0"/>
                </a:solidFill>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a:t>
            </a:r>
            <a:r>
              <a:rPr lang="tr-TR" sz="2400" dirty="0" smtClean="0">
                <a:solidFill>
                  <a:srgbClr val="0070C0"/>
                </a:solidFill>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i</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in herkesin buna ger</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ekten inanması gerekir. </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 emniyeti </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nceliği hakkında y</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netimden gelen istikrar sinyalleri, tehlikelerin ve risklerin kontrol edilmesi ve tanınması i</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in </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nemlidir.</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Uygun bir </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 Emniyeti K</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lt</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n</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başarmak i</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in bir organizasyonun risklere karşı sahip olacağı genel davranış bi</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iminin b</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y</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k </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nemi vardır</a:t>
            </a:r>
            <a:endParaRPr lang="tr-TR" sz="2400" dirty="0">
              <a:effectLst>
                <a:outerShdw blurRad="38100" dist="38100" dir="2700000" algn="tl">
                  <a:srgbClr val="000000">
                    <a:alpha val="43137"/>
                  </a:srgbClr>
                </a:outerShdw>
              </a:effectLst>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548681"/>
            <a:ext cx="8208912" cy="6001643"/>
          </a:xfrm>
          <a:prstGeom prst="rect">
            <a:avLst/>
          </a:prstGeom>
        </p:spPr>
        <p:txBody>
          <a:bodyPr wrap="square">
            <a:spAutoFit/>
          </a:bodyPr>
          <a:lstStyle/>
          <a:p>
            <a:pPr lvl="0" fontAlgn="base">
              <a:spcBef>
                <a:spcPct val="0"/>
              </a:spcBef>
              <a:spcAft>
                <a:spcPct val="0"/>
              </a:spcAft>
            </a:pPr>
            <a:r>
              <a:rPr lang="tr-TR" sz="2400" b="1" dirty="0" smtClean="0">
                <a:solidFill>
                  <a:srgbClr val="FF0000"/>
                </a:solidFill>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zetle G</a:t>
            </a:r>
            <a:r>
              <a:rPr lang="tr-TR" sz="2400" b="1" dirty="0" smtClean="0">
                <a:solidFill>
                  <a:srgbClr val="FF0000"/>
                </a:solidFill>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venlik K</a:t>
            </a:r>
            <a:r>
              <a:rPr lang="tr-TR" sz="2400" b="1" dirty="0" smtClean="0">
                <a:solidFill>
                  <a:srgbClr val="FF0000"/>
                </a:solidFill>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lt</a:t>
            </a:r>
            <a:r>
              <a:rPr lang="tr-TR" sz="2400" b="1" dirty="0" smtClean="0">
                <a:solidFill>
                  <a:srgbClr val="FF0000"/>
                </a:solidFill>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a:t>
            </a:r>
            <a:r>
              <a:rPr lang="tr-TR" sz="2400" b="1" dirty="0" smtClean="0">
                <a:solidFill>
                  <a:srgbClr val="FF0000"/>
                </a:solidFill>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a:t>
            </a:r>
            <a:r>
              <a:rPr lang="tr-TR" sz="2400" b="1" dirty="0" smtClean="0">
                <a:solidFill>
                  <a:srgbClr val="FF0000"/>
                </a:solidFill>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 Oluşturulmasında Ulusal Kurum ve Kuruluşlara D</a:t>
            </a:r>
            <a:r>
              <a:rPr lang="tr-TR" sz="2400" b="1" dirty="0" smtClean="0">
                <a:solidFill>
                  <a:srgbClr val="FF0000"/>
                </a:solidFill>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şen G</a:t>
            </a:r>
            <a:r>
              <a:rPr lang="tr-TR" sz="2400" b="1" dirty="0" smtClean="0">
                <a:solidFill>
                  <a:srgbClr val="FF0000"/>
                </a:solidFill>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revler:</a:t>
            </a:r>
            <a:endParaRPr lang="tr-TR" sz="2400"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Tanıtım, bilin</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artırma </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AB mevzuatı </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Uygulama rehberleri </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ISG alanına yatırım yapmanın avantajları</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Ulusal ve </a:t>
            </a:r>
            <a:r>
              <a:rPr lang="tr-TR" sz="24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sekt</a:t>
            </a:r>
            <a:r>
              <a:rPr lang="tr-TR" sz="2400" dirty="0" err="1"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rel</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zeyde </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Sosyal Diyalog</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İSG eğitimi</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İSG bilgi y</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netimi </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Yaptırım</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Devletin G</a:t>
            </a:r>
            <a:r>
              <a:rPr lang="tr-TR" sz="2400" b="1" dirty="0" smtClean="0">
                <a:solidFill>
                  <a:srgbClr val="FF0000"/>
                </a:solidFill>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revleri:</a:t>
            </a:r>
            <a:endParaRPr lang="tr-TR" sz="2400"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 barışını sağlamak</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İlgili mevzuatı hazırlamak</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G</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ll</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katılımı desteklemek</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Denetim yapmak</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Eğitim olanağı sağlamak</a:t>
            </a:r>
            <a:endParaRPr lang="tr-TR" sz="2400" dirty="0">
              <a:effectLst>
                <a:outerShdw blurRad="38100" dist="38100" dir="2700000" algn="tl">
                  <a:srgbClr val="000000">
                    <a:alpha val="43137"/>
                  </a:srgbClr>
                </a:outerShdw>
              </a:effectLst>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51520" y="260648"/>
            <a:ext cx="8712968" cy="6815505"/>
          </a:xfrm>
          <a:prstGeom prst="rect">
            <a:avLst/>
          </a:prstGeom>
        </p:spPr>
        <p:txBody>
          <a:bodyPr wrap="square">
            <a:spAutoFit/>
          </a:bodyPr>
          <a:lstStyle/>
          <a:p>
            <a:pPr lvl="0" fontAlgn="base">
              <a:spcBef>
                <a:spcPct val="0"/>
              </a:spcBef>
              <a:spcAft>
                <a:spcPct val="0"/>
              </a:spcAft>
            </a:pPr>
            <a:r>
              <a:rPr lang="tr-TR"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tr-TR" sz="2400"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İşverenin G</a:t>
            </a:r>
            <a:r>
              <a:rPr lang="tr-TR" sz="2400" b="1" dirty="0" smtClean="0">
                <a:solidFill>
                  <a:srgbClr val="FF0000"/>
                </a:solidFill>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revleri :</a:t>
            </a:r>
            <a:endParaRPr lang="tr-TR" sz="2400"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Sağlık ve g</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venlik </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nlemlerini almak</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alışanların eğitimlerini sağlamak</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İşyerindeki riskler ve korunma konusunda </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nlem almak</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Genel sağlık ve g</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venlik eğitimi uygulamak</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İşyerinde sağlık ve g</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venlik </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rg</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tlenmesi kurmak</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 Sağlığı ve G</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venliği Kurulu oluşturmak</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İşyeri sağlık ve g</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venlik birimi oluşturmak</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İşyeri hekimi ile işbirliği yapmak</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 g</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venliği uzmanı ile işbirliği yapmak</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Yenilikleri ve gelişmeleri izlemek ve uygulamak</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b="1" dirty="0" smtClean="0">
                <a:effectLst>
                  <a:outerShdw blurRad="38100" dist="38100" dir="2700000" algn="tl">
                    <a:srgbClr val="000000">
                      <a:alpha val="43137"/>
                    </a:srgbClr>
                  </a:outerShdw>
                </a:effectLst>
                <a:latin typeface="Calibri"/>
                <a:ea typeface="Times New Roman" pitchFamily="18" charset="0"/>
                <a:cs typeface="Times New Roman" pitchFamily="18" charset="0"/>
              </a:rPr>
              <a:t>                 </a:t>
            </a:r>
            <a:r>
              <a:rPr lang="tr-TR" sz="2400" b="1" dirty="0" smtClean="0">
                <a:solidFill>
                  <a:srgbClr val="FF0000"/>
                </a:solidFill>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400"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alışanların G</a:t>
            </a:r>
            <a:r>
              <a:rPr lang="tr-TR" sz="2400" b="1" dirty="0" smtClean="0">
                <a:solidFill>
                  <a:srgbClr val="FF0000"/>
                </a:solidFill>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revleri:</a:t>
            </a:r>
            <a:endParaRPr lang="tr-TR" sz="2400"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Aletler ve malzemeyi </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doğru</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kullanmak</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Kendisinin ve başkalarının sağlığını </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nemsemek</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Sağlık ve g</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venlik kurallarına uymak</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Tehlike durumlarını ilgililere bildirmek</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Hastalık ve kazaları ilgililere bildirmek</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Bilme ve bilgi edinme hakkı</a:t>
            </a:r>
            <a:endParaRPr lang="tr-TR" sz="2400" dirty="0">
              <a:effectLst>
                <a:outerShdw blurRad="38100" dist="38100" dir="2700000" algn="tl">
                  <a:srgbClr val="000000">
                    <a:alpha val="43137"/>
                  </a:srgbClr>
                </a:outerShdw>
              </a:effectLst>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58847"/>
            <a:ext cx="8784976" cy="4893647"/>
          </a:xfrm>
          <a:prstGeom prst="rect">
            <a:avLst/>
          </a:prstGeom>
        </p:spPr>
        <p:txBody>
          <a:bodyPr wrap="square">
            <a:spAutoFit/>
          </a:bodyPr>
          <a:lstStyle/>
          <a:p>
            <a:pPr lvl="0" fontAlgn="base">
              <a:spcBef>
                <a:spcPct val="0"/>
              </a:spcBef>
              <a:spcAft>
                <a:spcPct val="0"/>
              </a:spcAft>
            </a:pPr>
            <a:r>
              <a:rPr lang="tr-TR"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tr-TR" sz="2400"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İŞYERİ TEMİZLİĞİ VE D</a:t>
            </a:r>
            <a:r>
              <a:rPr lang="tr-TR" sz="2400" b="1" dirty="0" smtClean="0">
                <a:solidFill>
                  <a:srgbClr val="FF0000"/>
                </a:solidFill>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ZENİ</a:t>
            </a:r>
            <a:endParaRPr lang="tr-TR" sz="2400"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 kazalarının b</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y</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k </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oğunluğunun </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alışma ortamındaki tertip ve d</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zenin k</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olması sonucu meydana geldiği bir ger</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ektir.</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 yerlerinde tertip ve d</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zeni  5S y</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ntemi dediğimiz sistematik kurallarla  sağlamaktayız.</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SINIFLA</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AU" sz="24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Tertip</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-yapılanma)</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SİSTEMLEŞTİR</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 D</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zen)</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a:t>
            </a:r>
            <a:r>
              <a:rPr lang="tr-TR" sz="2400" b="1"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a:t>
            </a:r>
            <a:r>
              <a:rPr lang="tr-TR" sz="2400" b="1"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 Temizlik )</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STANDARTLAŞTIR</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 Sebat, S</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reklilik )</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a:t>
            </a:r>
            <a:r>
              <a:rPr lang="tr-TR" sz="2400" b="1"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RD</a:t>
            </a:r>
            <a:r>
              <a:rPr lang="tr-TR" sz="2400" b="1"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 </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Disiplin, </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zen ) </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5S</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in amacı israfta, iş kazasında, arızada, hurdada, </a:t>
            </a:r>
            <a:r>
              <a:rPr lang="tr-TR" sz="24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setupta</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gecikmede, şikayette sıfır noktasına ula</a:t>
            </a:r>
            <a:r>
              <a:rPr lang="tr-TR" sz="2400" dirty="0" smtClean="0">
                <a:latin typeface="Times New Roman" pitchFamily="18" charset="0"/>
                <a:ea typeface="Times New Roman" pitchFamily="18" charset="0"/>
                <a:cs typeface="Times New Roman" pitchFamily="18" charset="0"/>
              </a:rPr>
              <a:t>şmaktır.</a:t>
            </a:r>
            <a:endParaRPr lang="tr-TR" sz="2400" dirty="0" smtClean="0">
              <a:latin typeface="Arial" pitchFamily="34" charset="0"/>
              <a:cs typeface="Arial" pitchFamily="34" charset="0"/>
            </a:endParaRPr>
          </a:p>
          <a:p>
            <a:pPr lvl="0" eaLnBrk="0" fontAlgn="base" hangingPunct="0">
              <a:spcBef>
                <a:spcPct val="0"/>
              </a:spcBef>
              <a:spcAft>
                <a:spcPct val="0"/>
              </a:spcAft>
            </a:pPr>
            <a:r>
              <a:rPr lang="tr-TR" sz="2400" dirty="0" smtClean="0">
                <a:latin typeface="Times New Roman" pitchFamily="18" charset="0"/>
                <a:ea typeface="Times New Roman" pitchFamily="18" charset="0"/>
                <a:cs typeface="Times New Roman" pitchFamily="18" charset="0"/>
              </a:rPr>
              <a:t> </a:t>
            </a:r>
            <a:endParaRPr lang="tr-TR" sz="24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84672" y="1844824"/>
            <a:ext cx="8424936" cy="3046988"/>
          </a:xfrm>
          <a:prstGeom prst="rect">
            <a:avLst/>
          </a:prstGeom>
        </p:spPr>
        <p:txBody>
          <a:bodyPr wrap="square">
            <a:spAutoFit/>
          </a:bodyPr>
          <a:lstStyle/>
          <a:p>
            <a:pPr lvl="0" eaLnBrk="0" fontAlgn="base" hangingPunct="0">
              <a:spcBef>
                <a:spcPct val="0"/>
              </a:spcBef>
              <a:spcAft>
                <a:spcPct val="0"/>
              </a:spcAft>
            </a:pPr>
            <a:r>
              <a:rPr lang="en-US" sz="2400"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5S</a:t>
            </a:r>
            <a:r>
              <a:rPr lang="en-US" sz="2400" b="1" dirty="0" smtClean="0">
                <a:effectLst>
                  <a:outerShdw blurRad="38100" dist="38100" dir="2700000" algn="tl">
                    <a:srgbClr val="000000">
                      <a:alpha val="43137"/>
                    </a:srgbClr>
                  </a:outerShdw>
                </a:effectLst>
                <a:latin typeface="Calibri"/>
                <a:ea typeface="Times New Roman" pitchFamily="18" charset="0"/>
                <a:cs typeface="Times New Roman" pitchFamily="18" charset="0"/>
              </a:rPr>
              <a:t>’</a:t>
            </a:r>
            <a:r>
              <a:rPr lang="en-US" sz="2400"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İN </a:t>
            </a:r>
            <a:r>
              <a:rPr lang="en-US" sz="2400" b="1"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en-US" sz="2400"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NEMİ:</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en-US"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İşyeri  ortamının  iyileştirilmesinde birincil </a:t>
            </a:r>
            <a:r>
              <a:rPr lang="en-US"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en-US"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neme sahiptir. </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en-US"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İşletmede yapılan diğer iyileştirme </a:t>
            </a:r>
            <a:r>
              <a:rPr lang="en-US"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en-US"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alışmalarına tame oluşturur</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en-US" sz="2400"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Tertipli işyerinde: </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Verimlilik artar, Kusurlar azalır, Termine uyulur, İş g</a:t>
            </a:r>
            <a:r>
              <a:rPr lang="en-US"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en-US"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venliği sağlanır</a:t>
            </a:r>
            <a:endParaRPr lang="en-US" sz="2400" dirty="0" smtClean="0">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eaLnBrk="0" fontAlgn="base" hangingPunct="0">
              <a:spcBef>
                <a:spcPct val="0"/>
              </a:spcBef>
              <a:spcAft>
                <a:spcPct val="0"/>
              </a:spcAft>
            </a:pPr>
            <a:r>
              <a:rPr lang="en-US" sz="2400" dirty="0" smtClean="0">
                <a:effectLst>
                  <a:outerShdw blurRad="38100" dist="38100" dir="2700000" algn="tl">
                    <a:srgbClr val="000000">
                      <a:alpha val="43137"/>
                    </a:srgbClr>
                  </a:outerShdw>
                </a:effectLst>
                <a:latin typeface="Arial" pitchFamily="34" charset="0"/>
                <a:ea typeface="Times New Roman" pitchFamily="18" charset="0"/>
                <a:cs typeface="Arial" pitchFamily="34" charset="0"/>
              </a:rPr>
              <a:t>İş yerleride  insanlar gibi temizliğe ihtiyaç duyarlar. Temizlik ruh sağlığı için gerekl</a:t>
            </a:r>
            <a:r>
              <a:rPr lang="en-US" sz="2400" dirty="0" smtClean="0">
                <a:latin typeface="Arial" pitchFamily="34" charset="0"/>
                <a:ea typeface="Times New Roman" pitchFamily="18" charset="0"/>
                <a:cs typeface="Arial" pitchFamily="34" charset="0"/>
              </a:rPr>
              <a:t>idir</a:t>
            </a:r>
            <a:r>
              <a:rPr lang="tr-TR" sz="2400" dirty="0" smtClean="0">
                <a:latin typeface="Arial" pitchFamily="34" charset="0"/>
                <a:cs typeface="Arial" pitchFamily="34" charset="0"/>
              </a:rPr>
              <a:t> </a:t>
            </a:r>
            <a:endParaRPr lang="tr-TR" sz="24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404664"/>
            <a:ext cx="8712968" cy="6370975"/>
          </a:xfrm>
          <a:prstGeom prst="rect">
            <a:avLst/>
          </a:prstGeom>
        </p:spPr>
        <p:txBody>
          <a:bodyPr wrap="square">
            <a:spAutoFit/>
          </a:bodyPr>
          <a:lstStyle/>
          <a:p>
            <a:pPr lvl="0" algn="just" fontAlgn="base">
              <a:spcBef>
                <a:spcPct val="0"/>
              </a:spcBef>
              <a:spcAft>
                <a:spcPct val="0"/>
              </a:spcAft>
              <a:tabLst>
                <a:tab pos="457200" algn="l"/>
              </a:tabLst>
            </a:pPr>
            <a:r>
              <a:rPr lang="en-US" sz="2400"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TERTİP D</a:t>
            </a:r>
            <a:r>
              <a:rPr lang="en-US" sz="2400" b="1" dirty="0" smtClean="0">
                <a:solidFill>
                  <a:srgbClr val="FF0000"/>
                </a:solidFill>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en-US" sz="2400"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ZEN VE TEMİZLİKLE SİZİN SAĞLAYACAĞINIZ YARARLAR:</a:t>
            </a:r>
            <a:endParaRPr lang="tr-TR" sz="2400"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lvl="0" algn="just" eaLnBrk="0" fontAlgn="base" hangingPunct="0">
              <a:spcBef>
                <a:spcPct val="0"/>
              </a:spcBef>
              <a:spcAft>
                <a:spcPct val="0"/>
              </a:spcAft>
              <a:tabLst>
                <a:tab pos="457200" algn="l"/>
              </a:tabLst>
            </a:pPr>
            <a:r>
              <a:rPr lang="en-US"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İşinizi ve işyerinizi d</a:t>
            </a:r>
            <a:r>
              <a:rPr lang="en-US"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en-US"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zenleme fırsatı </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algn="just" eaLnBrk="0" fontAlgn="base" hangingPunct="0">
              <a:spcBef>
                <a:spcPct val="0"/>
              </a:spcBef>
              <a:spcAft>
                <a:spcPct val="0"/>
              </a:spcAft>
              <a:tabLst>
                <a:tab pos="457200" algn="l"/>
              </a:tabLst>
            </a:pPr>
            <a:r>
              <a:rPr lang="en-US"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İşyerinizi daha keyifli hale getirme şansı </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algn="just" eaLnBrk="0" fontAlgn="base" hangingPunct="0">
              <a:spcBef>
                <a:spcPct val="0"/>
              </a:spcBef>
              <a:spcAft>
                <a:spcPct val="0"/>
              </a:spcAft>
              <a:tabLst>
                <a:tab pos="457200" algn="l"/>
              </a:tabLst>
            </a:pPr>
            <a:r>
              <a:rPr lang="en-US"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İşinizi daha doyurucu kılma olanağı </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algn="just" eaLnBrk="0" fontAlgn="base" hangingPunct="0">
              <a:spcBef>
                <a:spcPct val="0"/>
              </a:spcBef>
              <a:spcAft>
                <a:spcPct val="0"/>
              </a:spcAft>
              <a:tabLst>
                <a:tab pos="457200" algn="l"/>
              </a:tabLst>
            </a:pPr>
            <a:r>
              <a:rPr lang="en-US"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İşinizin </a:t>
            </a:r>
            <a:r>
              <a:rPr lang="en-US"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en-US"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a:t>
            </a:r>
            <a:r>
              <a:rPr lang="en-US"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en-US"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ndeki engelleri kaldırabilme </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algn="just" eaLnBrk="0" fontAlgn="base" hangingPunct="0">
              <a:spcBef>
                <a:spcPct val="0"/>
              </a:spcBef>
              <a:spcAft>
                <a:spcPct val="0"/>
              </a:spcAft>
              <a:tabLst>
                <a:tab pos="457200" algn="l"/>
              </a:tabLst>
            </a:pPr>
            <a:r>
              <a:rPr lang="en-US"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Sizden neyin beklendiğini anlayabilmeniz </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algn="just" eaLnBrk="0" fontAlgn="base" hangingPunct="0">
              <a:spcBef>
                <a:spcPct val="0"/>
              </a:spcBef>
              <a:spcAft>
                <a:spcPct val="0"/>
              </a:spcAft>
              <a:tabLst>
                <a:tab pos="457200" algn="l"/>
              </a:tabLst>
            </a:pPr>
            <a:r>
              <a:rPr lang="en-US"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 arkadaşlarınızla daha kolay iletişim </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algn="just" eaLnBrk="0" fontAlgn="base" hangingPunct="0">
              <a:spcBef>
                <a:spcPct val="0"/>
              </a:spcBef>
              <a:spcAft>
                <a:spcPct val="0"/>
              </a:spcAft>
              <a:tabLst>
                <a:tab pos="457200" algn="l"/>
              </a:tabLst>
            </a:pPr>
            <a:r>
              <a:rPr lang="en-US" sz="2400"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SINIFLA ( TERTİP ):</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algn="just" eaLnBrk="0" fontAlgn="base" hangingPunct="0">
              <a:spcBef>
                <a:spcPct val="0"/>
              </a:spcBef>
              <a:spcAft>
                <a:spcPct val="0"/>
              </a:spcAft>
              <a:tabLst>
                <a:tab pos="457200" algn="l"/>
              </a:tabLst>
            </a:pPr>
            <a:r>
              <a:rPr lang="en-US"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*Herşey gerekli ve gerekli olmayan bi</a:t>
            </a:r>
            <a:r>
              <a:rPr lang="en-US"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en-US"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iminde gruplandırılarak o anda kullanılmayacak olanların </a:t>
            </a:r>
            <a:r>
              <a:rPr lang="en-US"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en-US"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alışma mahallinden uzaklaştırılması demektir.</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algn="just" eaLnBrk="0" fontAlgn="base" hangingPunct="0">
              <a:spcBef>
                <a:spcPct val="0"/>
              </a:spcBef>
              <a:spcAft>
                <a:spcPct val="0"/>
              </a:spcAft>
              <a:tabLst>
                <a:tab pos="457200" algn="l"/>
              </a:tabLst>
            </a:pPr>
            <a:r>
              <a:rPr lang="en-US"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 yerinde, sadece o andaki iş i</a:t>
            </a:r>
            <a:r>
              <a:rPr lang="en-US"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en-US"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in ne gerekiyorsa, ne kadar gerekiyorsa ve ne zaman gerekiyorsa bulunmalıdır.</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algn="just" eaLnBrk="0" fontAlgn="base" hangingPunct="0">
              <a:spcBef>
                <a:spcPct val="0"/>
              </a:spcBef>
              <a:spcAft>
                <a:spcPct val="0"/>
              </a:spcAft>
              <a:tabLst>
                <a:tab pos="457200" algn="l"/>
              </a:tabLst>
            </a:pPr>
            <a:r>
              <a:rPr lang="en-US"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*Gereği konusunda kuşku varsa uzaklaştırın.</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algn="just" eaLnBrk="0" fontAlgn="base" hangingPunct="0">
              <a:spcBef>
                <a:spcPct val="0"/>
              </a:spcBef>
              <a:spcAft>
                <a:spcPct val="0"/>
              </a:spcAft>
              <a:tabLst>
                <a:tab pos="457200" algn="l"/>
              </a:tabLst>
            </a:pPr>
            <a:r>
              <a:rPr lang="en-US"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*B</a:t>
            </a:r>
            <a:r>
              <a:rPr lang="en-US"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en-US"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ylece iş akışına ilişkin sorunlar azaltılırken iletişim ve verimlilik artırılmış olacaktır</a:t>
            </a:r>
            <a:endParaRPr lang="tr-TR" sz="2400" dirty="0">
              <a:effectLst>
                <a:outerShdw blurRad="38100" dist="38100" dir="2700000" algn="tl">
                  <a:srgbClr val="000000">
                    <a:alpha val="43137"/>
                  </a:srgbClr>
                </a:outerShdw>
              </a:effectLst>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836712"/>
            <a:ext cx="8568952" cy="3046988"/>
          </a:xfrm>
          <a:prstGeom prst="rect">
            <a:avLst/>
          </a:prstGeom>
        </p:spPr>
        <p:txBody>
          <a:bodyPr wrap="square">
            <a:spAutoFit/>
          </a:bodyPr>
          <a:lstStyle/>
          <a:p>
            <a:pPr lvl="0" eaLnBrk="0" fontAlgn="base" hangingPunct="0">
              <a:spcBef>
                <a:spcPct val="0"/>
              </a:spcBef>
              <a:spcAft>
                <a:spcPct val="0"/>
              </a:spcAft>
              <a:tabLst>
                <a:tab pos="457200" algn="l"/>
              </a:tabLst>
            </a:pPr>
            <a:r>
              <a:rPr lang="en-US" sz="2400"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Tertip olmayınca şu sorunlar </a:t>
            </a:r>
            <a:r>
              <a:rPr lang="en-US" sz="2400" b="1"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en-US" sz="2400"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ıkar:</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US"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 yerinde giderek kalabalık hale gelir ve </a:t>
            </a:r>
            <a:r>
              <a:rPr lang="en-US"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en-US"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alışma şartları zorlaşır </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US"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en-US"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alışanların arasına </a:t>
            </a:r>
            <a:r>
              <a:rPr lang="en-US"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en-US"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ekmeceler, dolaplar ve raflar girer, iletişim zorlaşır </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US"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Takım ve malzeme aramakla </a:t>
            </a:r>
            <a:r>
              <a:rPr lang="en-US"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en-US"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ok zaman yitirilir </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US"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Gereksiz donanımın bakımı da pahalıdır </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US"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Eldeki fazla stok, </a:t>
            </a:r>
            <a:r>
              <a:rPr lang="en-US"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en-US"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retim sorunlarını gizler </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tabLst>
                <a:tab pos="457200" algn="l"/>
              </a:tabLst>
            </a:pPr>
            <a:r>
              <a:rPr lang="en-US"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Gereksiz malzeme ve donanımla </a:t>
            </a:r>
            <a:r>
              <a:rPr lang="en-US" sz="2400"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a:t>
            </a:r>
            <a:r>
              <a:rPr lang="en-US" sz="2400" b="1"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en-US" sz="2400"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a:t>
            </a:r>
            <a:r>
              <a:rPr lang="en-US" sz="2400" b="1"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en-US" sz="2400"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geliştirme zorlaşır.</a:t>
            </a:r>
            <a:endParaRPr lang="en-US" sz="2400" dirty="0" smtClean="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0" y="1189826"/>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GÜVENLİK VE SAĞLIK İŞARETLERİ:</a:t>
            </a:r>
            <a:endParaRPr kumimoji="0" lang="tr-TR" sz="2400" b="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İşveren;    </a:t>
            </a:r>
            <a:r>
              <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işyerinde  yapılan  risk  değerlendirmesi sonuçlarına  göre;  çalışma yöntemleri, iş organizasyonu toplu korunma önlemleriyle   işyerindeki risklerin giderilemediği veya yeterince azaltılamadığı durumlarda,    </a:t>
            </a:r>
            <a:r>
              <a:rPr kumimoji="0" lang="tr-TR" sz="2400" b="0" i="0" u="sng"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güvenlik ve sağlık işaretlerini</a:t>
            </a:r>
            <a:r>
              <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bulundurmak ve  uygun şekilde kullanmak zorundadır.</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Özel bir amaç faaliyet ve durumu ifade eden levha,renk, sesli veya ışıklı sinyal,sözlü iletişim veya el kol işareti yolu ile iş sağlığı ve güvenliği hakkında bilgi veren tehlikelere karşı uyaran yada talimat veren işaretlerdir</a:t>
            </a:r>
            <a:r>
              <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extLst>
              <p:ext uri="{D42A27DB-BD31-4B8C-83A1-F6EECF244321}">
                <p14:modId xmlns:p14="http://schemas.microsoft.com/office/powerpoint/2010/main" val="1551611221"/>
              </p:ext>
            </p:extLst>
          </p:nvPr>
        </p:nvGraphicFramePr>
        <p:xfrm>
          <a:off x="251520" y="908721"/>
          <a:ext cx="8424937" cy="5184575"/>
        </p:xfrm>
        <a:graphic>
          <a:graphicData uri="http://schemas.openxmlformats.org/drawingml/2006/table">
            <a:tbl>
              <a:tblPr/>
              <a:tblGrid>
                <a:gridCol w="1964681"/>
                <a:gridCol w="3230128"/>
                <a:gridCol w="3230128"/>
              </a:tblGrid>
              <a:tr h="790693">
                <a:tc>
                  <a:txBody>
                    <a:bodyPr/>
                    <a:lstStyle/>
                    <a:p>
                      <a:pPr>
                        <a:lnSpc>
                          <a:spcPct val="115000"/>
                        </a:lnSpc>
                        <a:spcAft>
                          <a:spcPts val="1000"/>
                        </a:spcAft>
                      </a:pPr>
                      <a:r>
                        <a:rPr lang="tr-TR" sz="2400" b="1" dirty="0">
                          <a:effectLst>
                            <a:outerShdw blurRad="38100" dist="38100" dir="2700000" algn="tl">
                              <a:srgbClr val="000000">
                                <a:alpha val="43137"/>
                              </a:srgbClr>
                            </a:outerShdw>
                          </a:effectLst>
                          <a:latin typeface="Times New Roman"/>
                          <a:ea typeface="Times New Roman"/>
                          <a:cs typeface="Times New Roman"/>
                        </a:rPr>
                        <a:t>Renk</a:t>
                      </a:r>
                      <a:endParaRPr lang="tr-TR" sz="2400" dirty="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nSpc>
                          <a:spcPct val="115000"/>
                        </a:lnSpc>
                        <a:spcAft>
                          <a:spcPts val="1000"/>
                        </a:spcAft>
                      </a:pPr>
                      <a:r>
                        <a:rPr lang="tr-TR" sz="2400" b="1" dirty="0">
                          <a:effectLst>
                            <a:outerShdw blurRad="38100" dist="38100" dir="2700000" algn="tl">
                              <a:srgbClr val="000000">
                                <a:alpha val="43137"/>
                              </a:srgbClr>
                            </a:outerShdw>
                          </a:effectLst>
                          <a:latin typeface="Times New Roman"/>
                          <a:ea typeface="Times New Roman"/>
                          <a:cs typeface="Times New Roman"/>
                        </a:rPr>
                        <a:t>Anlamı veya Amacı</a:t>
                      </a:r>
                      <a:endParaRPr lang="tr-TR" sz="2400" dirty="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nSpc>
                          <a:spcPct val="115000"/>
                        </a:lnSpc>
                        <a:spcAft>
                          <a:spcPts val="1000"/>
                        </a:spcAft>
                      </a:pPr>
                      <a:r>
                        <a:rPr lang="tr-TR" sz="2400" b="1">
                          <a:effectLst>
                            <a:outerShdw blurRad="38100" dist="38100" dir="2700000" algn="tl">
                              <a:srgbClr val="000000">
                                <a:alpha val="43137"/>
                              </a:srgbClr>
                            </a:outerShdw>
                          </a:effectLst>
                          <a:latin typeface="Times New Roman"/>
                          <a:ea typeface="Times New Roman"/>
                          <a:cs typeface="Times New Roman"/>
                        </a:rPr>
                        <a:t>Talimat  ve Bilgi</a:t>
                      </a:r>
                      <a:endParaRPr lang="tr-TR" sz="240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5395">
                <a:tc rowSpan="3">
                  <a:txBody>
                    <a:bodyPr/>
                    <a:lstStyle/>
                    <a:p>
                      <a:pPr>
                        <a:lnSpc>
                          <a:spcPct val="115000"/>
                        </a:lnSpc>
                        <a:spcAft>
                          <a:spcPts val="1000"/>
                        </a:spcAft>
                      </a:pPr>
                      <a:endParaRPr lang="tr-TR" sz="2400" b="1" dirty="0" smtClean="0">
                        <a:solidFill>
                          <a:srgbClr val="FF0000"/>
                        </a:solidFill>
                        <a:effectLst>
                          <a:outerShdw blurRad="38100" dist="38100" dir="2700000" algn="tl">
                            <a:srgbClr val="000000">
                              <a:alpha val="43137"/>
                            </a:srgbClr>
                          </a:outerShdw>
                        </a:effectLst>
                        <a:latin typeface="Times New Roman"/>
                        <a:ea typeface="Times New Roman"/>
                        <a:cs typeface="Times New Roman"/>
                      </a:endParaRPr>
                    </a:p>
                    <a:p>
                      <a:pPr>
                        <a:lnSpc>
                          <a:spcPct val="115000"/>
                        </a:lnSpc>
                        <a:spcAft>
                          <a:spcPts val="1000"/>
                        </a:spcAft>
                      </a:pPr>
                      <a:endParaRPr lang="tr-TR" sz="2400" b="1" dirty="0" smtClean="0">
                        <a:solidFill>
                          <a:srgbClr val="FF0000"/>
                        </a:solidFill>
                        <a:effectLst>
                          <a:outerShdw blurRad="38100" dist="38100" dir="2700000" algn="tl">
                            <a:srgbClr val="000000">
                              <a:alpha val="43137"/>
                            </a:srgbClr>
                          </a:outerShdw>
                        </a:effectLst>
                        <a:latin typeface="Times New Roman"/>
                        <a:ea typeface="Times New Roman"/>
                        <a:cs typeface="Times New Roman"/>
                      </a:endParaRPr>
                    </a:p>
                    <a:p>
                      <a:pPr>
                        <a:lnSpc>
                          <a:spcPct val="115000"/>
                        </a:lnSpc>
                        <a:spcAft>
                          <a:spcPts val="1000"/>
                        </a:spcAft>
                      </a:pPr>
                      <a:endParaRPr lang="tr-TR" sz="2400" b="1" dirty="0" smtClean="0">
                        <a:solidFill>
                          <a:srgbClr val="FF0000"/>
                        </a:solidFill>
                        <a:effectLst>
                          <a:outerShdw blurRad="38100" dist="38100" dir="2700000" algn="tl">
                            <a:srgbClr val="000000">
                              <a:alpha val="43137"/>
                            </a:srgbClr>
                          </a:outerShdw>
                        </a:effectLst>
                        <a:latin typeface="Times New Roman"/>
                        <a:ea typeface="Times New Roman"/>
                        <a:cs typeface="Times New Roman"/>
                      </a:endParaRPr>
                    </a:p>
                    <a:p>
                      <a:pPr>
                        <a:lnSpc>
                          <a:spcPct val="115000"/>
                        </a:lnSpc>
                        <a:spcAft>
                          <a:spcPts val="1000"/>
                        </a:spcAft>
                      </a:pPr>
                      <a:r>
                        <a:rPr lang="tr-TR" sz="2400" b="1" dirty="0" smtClean="0">
                          <a:solidFill>
                            <a:srgbClr val="FF0000"/>
                          </a:solidFill>
                          <a:effectLst>
                            <a:outerShdw blurRad="38100" dist="38100" dir="2700000" algn="tl">
                              <a:srgbClr val="000000">
                                <a:alpha val="43137"/>
                              </a:srgbClr>
                            </a:outerShdw>
                          </a:effectLst>
                          <a:latin typeface="Times New Roman"/>
                          <a:ea typeface="Times New Roman"/>
                          <a:cs typeface="Times New Roman"/>
                        </a:rPr>
                        <a:t>Kırmızı</a:t>
                      </a:r>
                      <a:endParaRPr lang="tr-TR" sz="2400" b="1" dirty="0">
                        <a:solidFill>
                          <a:srgbClr val="FF0000"/>
                        </a:solidFill>
                        <a:effectLst>
                          <a:outerShdw blurRad="38100" dist="38100" dir="2700000" algn="tl">
                            <a:srgbClr val="000000">
                              <a:alpha val="43137"/>
                            </a:srgbClr>
                          </a:outerShdw>
                        </a:effectLst>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nSpc>
                          <a:spcPct val="115000"/>
                        </a:lnSpc>
                        <a:spcAft>
                          <a:spcPts val="1000"/>
                        </a:spcAft>
                      </a:pPr>
                      <a:r>
                        <a:rPr lang="tr-TR" sz="2400" dirty="0">
                          <a:effectLst>
                            <a:outerShdw blurRad="38100" dist="38100" dir="2700000" algn="tl">
                              <a:srgbClr val="000000">
                                <a:alpha val="43137"/>
                              </a:srgbClr>
                            </a:outerShdw>
                          </a:effectLst>
                          <a:latin typeface="Times New Roman"/>
                          <a:ea typeface="Times New Roman"/>
                          <a:cs typeface="Times New Roman"/>
                        </a:rPr>
                        <a:t>Yasak işareti</a:t>
                      </a:r>
                      <a:endParaRPr lang="tr-TR" sz="2400" dirty="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nSpc>
                          <a:spcPct val="115000"/>
                        </a:lnSpc>
                        <a:spcAft>
                          <a:spcPts val="1000"/>
                        </a:spcAft>
                      </a:pPr>
                      <a:r>
                        <a:rPr lang="tr-TR" sz="2400" dirty="0">
                          <a:effectLst>
                            <a:outerShdw blurRad="38100" dist="38100" dir="2700000" algn="tl">
                              <a:srgbClr val="000000">
                                <a:alpha val="43137"/>
                              </a:srgbClr>
                            </a:outerShdw>
                          </a:effectLst>
                          <a:latin typeface="Times New Roman"/>
                          <a:ea typeface="Times New Roman"/>
                          <a:cs typeface="Times New Roman"/>
                        </a:rPr>
                        <a:t>Tehlikeli hareket veya davranış</a:t>
                      </a:r>
                      <a:endParaRPr lang="tr-TR" sz="2400" dirty="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5395">
                <a:tc vMerge="1">
                  <a:txBody>
                    <a:bodyPr/>
                    <a:lstStyle/>
                    <a:p>
                      <a:endParaRPr lang="tr-TR"/>
                    </a:p>
                  </a:txBody>
                  <a:tcPr/>
                </a:tc>
                <a:tc>
                  <a:txBody>
                    <a:bodyPr/>
                    <a:lstStyle/>
                    <a:p>
                      <a:pPr marL="69850">
                        <a:lnSpc>
                          <a:spcPct val="115000"/>
                        </a:lnSpc>
                        <a:spcAft>
                          <a:spcPts val="1000"/>
                        </a:spcAft>
                      </a:pPr>
                      <a:r>
                        <a:rPr lang="tr-TR" sz="2400" dirty="0">
                          <a:effectLst>
                            <a:outerShdw blurRad="38100" dist="38100" dir="2700000" algn="tl">
                              <a:srgbClr val="000000">
                                <a:alpha val="43137"/>
                              </a:srgbClr>
                            </a:outerShdw>
                          </a:effectLst>
                          <a:latin typeface="Times New Roman"/>
                          <a:ea typeface="Times New Roman"/>
                          <a:cs typeface="Times New Roman"/>
                        </a:rPr>
                        <a:t>Tehlike alarmı</a:t>
                      </a:r>
                      <a:endParaRPr lang="tr-TR" sz="2400" dirty="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nSpc>
                          <a:spcPct val="115000"/>
                        </a:lnSpc>
                        <a:spcAft>
                          <a:spcPts val="1000"/>
                        </a:spcAft>
                      </a:pPr>
                      <a:r>
                        <a:rPr lang="tr-TR" sz="2400" dirty="0">
                          <a:effectLst>
                            <a:outerShdw blurRad="38100" dist="38100" dir="2700000" algn="tl">
                              <a:srgbClr val="000000">
                                <a:alpha val="43137"/>
                              </a:srgbClr>
                            </a:outerShdw>
                          </a:effectLst>
                          <a:latin typeface="Times New Roman"/>
                          <a:ea typeface="Times New Roman"/>
                          <a:cs typeface="Times New Roman"/>
                        </a:rPr>
                        <a:t>Dur, kapat, düzeneği acil durdur, tahliye et</a:t>
                      </a:r>
                      <a:endParaRPr lang="tr-TR" sz="2400" dirty="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3092">
                <a:tc vMerge="1">
                  <a:txBody>
                    <a:bodyPr/>
                    <a:lstStyle/>
                    <a:p>
                      <a:endParaRPr lang="tr-TR"/>
                    </a:p>
                  </a:txBody>
                  <a:tcPr/>
                </a:tc>
                <a:tc>
                  <a:txBody>
                    <a:bodyPr/>
                    <a:lstStyle/>
                    <a:p>
                      <a:pPr marL="69850">
                        <a:lnSpc>
                          <a:spcPct val="115000"/>
                        </a:lnSpc>
                        <a:spcAft>
                          <a:spcPts val="1000"/>
                        </a:spcAft>
                      </a:pPr>
                      <a:r>
                        <a:rPr lang="tr-TR" sz="2400" dirty="0">
                          <a:effectLst>
                            <a:outerShdw blurRad="38100" dist="38100" dir="2700000" algn="tl">
                              <a:srgbClr val="000000">
                                <a:alpha val="43137"/>
                              </a:srgbClr>
                            </a:outerShdw>
                          </a:effectLst>
                          <a:latin typeface="Times New Roman"/>
                          <a:ea typeface="Times New Roman"/>
                          <a:cs typeface="Times New Roman"/>
                        </a:rPr>
                        <a:t>Yangınla mücadele ekipmanı</a:t>
                      </a:r>
                      <a:endParaRPr lang="tr-TR" sz="2400" dirty="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nSpc>
                          <a:spcPct val="115000"/>
                        </a:lnSpc>
                        <a:spcAft>
                          <a:spcPts val="1000"/>
                        </a:spcAft>
                      </a:pPr>
                      <a:r>
                        <a:rPr lang="tr-TR" sz="2400" dirty="0">
                          <a:effectLst>
                            <a:outerShdw blurRad="38100" dist="38100" dir="2700000" algn="tl">
                              <a:srgbClr val="000000">
                                <a:alpha val="43137"/>
                              </a:srgbClr>
                            </a:outerShdw>
                          </a:effectLst>
                          <a:latin typeface="Times New Roman"/>
                          <a:ea typeface="Times New Roman"/>
                          <a:cs typeface="Times New Roman"/>
                        </a:rPr>
                        <a:t>Ekipmanların yerinin gösterilmesi ve tanımlanması</a:t>
                      </a:r>
                      <a:endParaRPr lang="tr-TR" sz="2400" dirty="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1124744"/>
            <a:ext cx="8424936" cy="2862322"/>
          </a:xfrm>
          <a:prstGeom prst="rect">
            <a:avLst/>
          </a:prstGeom>
        </p:spPr>
        <p:txBody>
          <a:bodyPr wrap="square">
            <a:spAutoFit/>
          </a:bodyPr>
          <a:lstStyle/>
          <a:p>
            <a:pPr indent="450850" fontAlgn="base">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r>
              <a:rPr lang="tr-TR" sz="3600" dirty="0" smtClean="0">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 güvenliği</a:t>
            </a:r>
            <a:r>
              <a:rPr lang="tr-TR" sz="3600"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p>
          <a:p>
            <a:pPr indent="450850" fontAlgn="base">
              <a:spcBef>
                <a:spcPct val="0"/>
              </a:spcBef>
              <a:spcAft>
                <a:spcPct val="0"/>
              </a:spcAft>
            </a:pPr>
            <a:r>
              <a:rPr lang="tr-TR" sz="3600"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işyerlerindeki çalışma koşullarının sağlık ve güvenlik içinde olmasını temin eden ve sonucunda iş kazaları ile meslek hastalıklarını azaltan bir bilimdir.”</a:t>
            </a:r>
            <a:endParaRPr lang="tr-TR" sz="36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extLst>
              <p:ext uri="{D42A27DB-BD31-4B8C-83A1-F6EECF244321}">
                <p14:modId xmlns:p14="http://schemas.microsoft.com/office/powerpoint/2010/main" val="1501421877"/>
              </p:ext>
            </p:extLst>
          </p:nvPr>
        </p:nvGraphicFramePr>
        <p:xfrm>
          <a:off x="395536" y="1196752"/>
          <a:ext cx="7992889" cy="3888432"/>
        </p:xfrm>
        <a:graphic>
          <a:graphicData uri="http://schemas.openxmlformats.org/drawingml/2006/table">
            <a:tbl>
              <a:tblPr/>
              <a:tblGrid>
                <a:gridCol w="1863929"/>
                <a:gridCol w="3064480"/>
                <a:gridCol w="3064480"/>
              </a:tblGrid>
              <a:tr h="3888432">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endParaRPr lang="tr-TR" sz="2400" b="1" dirty="0" smtClean="0">
                        <a:solidFill>
                          <a:srgbClr val="FFFF00"/>
                        </a:solidFill>
                        <a:effectLst>
                          <a:outerShdw blurRad="38100" dist="38100" dir="2700000" algn="tl">
                            <a:srgbClr val="000000">
                              <a:alpha val="43137"/>
                            </a:srgbClr>
                          </a:outerShdw>
                        </a:effectLst>
                        <a:latin typeface="Times New Roman"/>
                        <a:ea typeface="Times New Roman"/>
                        <a:cs typeface="Times New Roman"/>
                      </a:endParaRPr>
                    </a:p>
                    <a:p>
                      <a:pPr marL="0" marR="0" indent="0" algn="l" defTabSz="914400" rtl="0" eaLnBrk="1" fontAlgn="auto" latinLnBrk="0" hangingPunct="1">
                        <a:lnSpc>
                          <a:spcPct val="115000"/>
                        </a:lnSpc>
                        <a:spcBef>
                          <a:spcPts val="0"/>
                        </a:spcBef>
                        <a:spcAft>
                          <a:spcPts val="1000"/>
                        </a:spcAft>
                        <a:buClrTx/>
                        <a:buSzTx/>
                        <a:buFontTx/>
                        <a:buNone/>
                        <a:tabLst/>
                        <a:defRPr/>
                      </a:pPr>
                      <a:endParaRPr lang="tr-TR" sz="2400" b="1" dirty="0" smtClean="0">
                        <a:solidFill>
                          <a:srgbClr val="FFFF00"/>
                        </a:solidFill>
                        <a:effectLst>
                          <a:outerShdw blurRad="38100" dist="38100" dir="2700000" algn="tl">
                            <a:srgbClr val="000000">
                              <a:alpha val="43137"/>
                            </a:srgbClr>
                          </a:outerShdw>
                        </a:effectLst>
                        <a:latin typeface="Times New Roman"/>
                        <a:ea typeface="Times New Roman"/>
                        <a:cs typeface="Times New Roman"/>
                      </a:endParaRPr>
                    </a:p>
                    <a:p>
                      <a:pPr marL="0" marR="0" indent="0" algn="l" defTabSz="914400" rtl="0" eaLnBrk="1" fontAlgn="auto" latinLnBrk="0" hangingPunct="1">
                        <a:lnSpc>
                          <a:spcPct val="115000"/>
                        </a:lnSpc>
                        <a:spcBef>
                          <a:spcPts val="0"/>
                        </a:spcBef>
                        <a:spcAft>
                          <a:spcPts val="1000"/>
                        </a:spcAft>
                        <a:buClrTx/>
                        <a:buSzTx/>
                        <a:buFontTx/>
                        <a:buNone/>
                        <a:tabLst/>
                        <a:defRPr/>
                      </a:pPr>
                      <a:endParaRPr lang="tr-TR" sz="2400" b="1" dirty="0" smtClean="0">
                        <a:solidFill>
                          <a:srgbClr val="FFFF00"/>
                        </a:solidFill>
                        <a:effectLst>
                          <a:outerShdw blurRad="38100" dist="38100" dir="2700000" algn="tl">
                            <a:srgbClr val="000000">
                              <a:alpha val="43137"/>
                            </a:srgbClr>
                          </a:outerShdw>
                        </a:effectLst>
                        <a:latin typeface="Times New Roman"/>
                        <a:ea typeface="Times New Roman"/>
                        <a:cs typeface="Times New Roman"/>
                      </a:endParaRPr>
                    </a:p>
                    <a:p>
                      <a:pPr marL="0" marR="0" indent="0" algn="l" defTabSz="914400" rtl="0" eaLnBrk="1" fontAlgn="auto" latinLnBrk="0" hangingPunct="1">
                        <a:lnSpc>
                          <a:spcPct val="115000"/>
                        </a:lnSpc>
                        <a:spcBef>
                          <a:spcPts val="0"/>
                        </a:spcBef>
                        <a:spcAft>
                          <a:spcPts val="1000"/>
                        </a:spcAft>
                        <a:buClrTx/>
                        <a:buSzTx/>
                        <a:buFontTx/>
                        <a:buNone/>
                        <a:tabLst/>
                        <a:defRPr/>
                      </a:pPr>
                      <a:r>
                        <a:rPr lang="tr-TR" sz="2400" b="1" dirty="0" smtClean="0">
                          <a:solidFill>
                            <a:srgbClr val="FFFF00"/>
                          </a:solidFill>
                          <a:effectLst>
                            <a:outerShdw blurRad="38100" dist="38100" dir="2700000" algn="tl">
                              <a:srgbClr val="000000">
                                <a:alpha val="43137"/>
                              </a:srgbClr>
                            </a:outerShdw>
                          </a:effectLst>
                          <a:latin typeface="Times New Roman"/>
                          <a:ea typeface="Times New Roman"/>
                          <a:cs typeface="Times New Roman"/>
                        </a:rPr>
                        <a:t>  Sarı </a:t>
                      </a:r>
                      <a:endParaRPr lang="tr-TR" sz="2400" b="1" dirty="0" smtClean="0">
                        <a:solidFill>
                          <a:srgbClr val="FFFF00"/>
                        </a:solidFill>
                        <a:effectLst>
                          <a:outerShdw blurRad="38100" dist="38100" dir="2700000" algn="tl">
                            <a:srgbClr val="000000">
                              <a:alpha val="43137"/>
                            </a:srgbClr>
                          </a:outerShdw>
                        </a:effectLst>
                        <a:latin typeface="Calibri"/>
                        <a:ea typeface="Times New Roman"/>
                        <a:cs typeface="Times New Roman"/>
                      </a:endParaRPr>
                    </a:p>
                    <a:p>
                      <a:pPr>
                        <a:lnSpc>
                          <a:spcPct val="115000"/>
                        </a:lnSpc>
                        <a:spcAft>
                          <a:spcPts val="1000"/>
                        </a:spcAft>
                      </a:pPr>
                      <a:endParaRPr lang="tr-TR" sz="2400" dirty="0">
                        <a:solidFill>
                          <a:srgbClr val="FFFF00"/>
                        </a:solidFill>
                        <a:effectLst>
                          <a:outerShdw blurRad="38100" dist="38100" dir="2700000" algn="tl">
                            <a:srgbClr val="000000">
                              <a:alpha val="43137"/>
                            </a:srgbClr>
                          </a:outerShdw>
                        </a:effectLst>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nSpc>
                          <a:spcPct val="115000"/>
                        </a:lnSpc>
                        <a:spcAft>
                          <a:spcPts val="1000"/>
                        </a:spcAft>
                      </a:pPr>
                      <a:r>
                        <a:rPr lang="tr-TR" sz="2400" dirty="0">
                          <a:effectLst>
                            <a:outerShdw blurRad="38100" dist="38100" dir="2700000" algn="tl">
                              <a:srgbClr val="000000">
                                <a:alpha val="43137"/>
                              </a:srgbClr>
                            </a:outerShdw>
                          </a:effectLst>
                          <a:latin typeface="Times New Roman"/>
                          <a:ea typeface="Times New Roman"/>
                          <a:cs typeface="Times New Roman"/>
                        </a:rPr>
                        <a:t>Uyarı işareti</a:t>
                      </a:r>
                      <a:endParaRPr lang="tr-TR" sz="2400" dirty="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nSpc>
                          <a:spcPct val="115000"/>
                        </a:lnSpc>
                        <a:spcAft>
                          <a:spcPts val="1000"/>
                        </a:spcAft>
                      </a:pPr>
                      <a:r>
                        <a:rPr lang="tr-TR" sz="2400" dirty="0">
                          <a:effectLst>
                            <a:outerShdw blurRad="38100" dist="38100" dir="2700000" algn="tl">
                              <a:srgbClr val="000000">
                                <a:alpha val="43137"/>
                              </a:srgbClr>
                            </a:outerShdw>
                          </a:effectLst>
                          <a:latin typeface="Times New Roman"/>
                          <a:ea typeface="Times New Roman"/>
                          <a:cs typeface="Times New Roman"/>
                        </a:rPr>
                        <a:t>Dikkatli ol, önlem al, kontrol et</a:t>
                      </a:r>
                      <a:endParaRPr lang="tr-TR" sz="2400" dirty="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extLst>
              <p:ext uri="{D42A27DB-BD31-4B8C-83A1-F6EECF244321}">
                <p14:modId xmlns:p14="http://schemas.microsoft.com/office/powerpoint/2010/main" val="1748419963"/>
              </p:ext>
            </p:extLst>
          </p:nvPr>
        </p:nvGraphicFramePr>
        <p:xfrm>
          <a:off x="683569" y="1628800"/>
          <a:ext cx="8064894" cy="2232248"/>
        </p:xfrm>
        <a:graphic>
          <a:graphicData uri="http://schemas.openxmlformats.org/drawingml/2006/table">
            <a:tbl>
              <a:tblPr/>
              <a:tblGrid>
                <a:gridCol w="1880720"/>
                <a:gridCol w="3092087"/>
                <a:gridCol w="3092087"/>
              </a:tblGrid>
              <a:tr h="2232248">
                <a:tc>
                  <a:txBody>
                    <a:bodyPr/>
                    <a:lstStyle/>
                    <a:p>
                      <a:pPr>
                        <a:lnSpc>
                          <a:spcPct val="115000"/>
                        </a:lnSpc>
                        <a:spcAft>
                          <a:spcPts val="1000"/>
                        </a:spcAft>
                      </a:pPr>
                      <a:endParaRPr lang="tr-TR" sz="2400" b="1" dirty="0" smtClean="0">
                        <a:solidFill>
                          <a:srgbClr val="0070C0"/>
                        </a:solidFill>
                        <a:effectLst>
                          <a:outerShdw blurRad="38100" dist="38100" dir="2700000" algn="tl">
                            <a:srgbClr val="000000">
                              <a:alpha val="43137"/>
                            </a:srgbClr>
                          </a:outerShdw>
                        </a:effectLst>
                        <a:latin typeface="Times New Roman"/>
                        <a:ea typeface="Times New Roman"/>
                        <a:cs typeface="Times New Roman"/>
                      </a:endParaRPr>
                    </a:p>
                    <a:p>
                      <a:pPr>
                        <a:lnSpc>
                          <a:spcPct val="115000"/>
                        </a:lnSpc>
                        <a:spcAft>
                          <a:spcPts val="1000"/>
                        </a:spcAft>
                      </a:pPr>
                      <a:r>
                        <a:rPr lang="tr-TR" sz="2400" b="1" dirty="0" smtClean="0">
                          <a:solidFill>
                            <a:srgbClr val="0070C0"/>
                          </a:solidFill>
                          <a:effectLst>
                            <a:outerShdw blurRad="38100" dist="38100" dir="2700000" algn="tl">
                              <a:srgbClr val="000000">
                                <a:alpha val="43137"/>
                              </a:srgbClr>
                            </a:outerShdw>
                          </a:effectLst>
                          <a:latin typeface="Times New Roman"/>
                          <a:ea typeface="Times New Roman"/>
                          <a:cs typeface="Times New Roman"/>
                        </a:rPr>
                        <a:t>Mavi </a:t>
                      </a:r>
                      <a:r>
                        <a:rPr lang="tr-TR" sz="2400" b="1" dirty="0">
                          <a:solidFill>
                            <a:srgbClr val="0070C0"/>
                          </a:solidFill>
                          <a:effectLst>
                            <a:outerShdw blurRad="38100" dist="38100" dir="2700000" algn="tl">
                              <a:srgbClr val="000000">
                                <a:alpha val="43137"/>
                              </a:srgbClr>
                            </a:outerShdw>
                          </a:effectLst>
                          <a:latin typeface="Times New Roman"/>
                          <a:ea typeface="Times New Roman"/>
                          <a:cs typeface="Times New Roman"/>
                        </a:rPr>
                        <a:t>(1)</a:t>
                      </a:r>
                      <a:endParaRPr lang="tr-TR" sz="2400" dirty="0">
                        <a:solidFill>
                          <a:srgbClr val="0070C0"/>
                        </a:solidFill>
                        <a:effectLst>
                          <a:outerShdw blurRad="38100" dist="38100" dir="2700000" algn="tl">
                            <a:srgbClr val="000000">
                              <a:alpha val="43137"/>
                            </a:srgbClr>
                          </a:outerShdw>
                        </a:effectLst>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nSpc>
                          <a:spcPct val="115000"/>
                        </a:lnSpc>
                        <a:spcAft>
                          <a:spcPts val="1000"/>
                        </a:spcAft>
                      </a:pPr>
                      <a:r>
                        <a:rPr lang="tr-TR" sz="2400" dirty="0">
                          <a:effectLst>
                            <a:outerShdw blurRad="38100" dist="38100" dir="2700000" algn="tl">
                              <a:srgbClr val="000000">
                                <a:alpha val="43137"/>
                              </a:srgbClr>
                            </a:outerShdw>
                          </a:effectLst>
                          <a:latin typeface="Times New Roman"/>
                          <a:ea typeface="Times New Roman"/>
                          <a:cs typeface="Times New Roman"/>
                        </a:rPr>
                        <a:t>Zorunluluk işareti</a:t>
                      </a:r>
                      <a:endParaRPr lang="tr-TR" sz="2400" dirty="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nSpc>
                          <a:spcPct val="115000"/>
                        </a:lnSpc>
                        <a:spcAft>
                          <a:spcPts val="1000"/>
                        </a:spcAft>
                      </a:pPr>
                      <a:r>
                        <a:rPr lang="tr-TR" sz="2400" dirty="0">
                          <a:effectLst>
                            <a:outerShdw blurRad="38100" dist="38100" dir="2700000" algn="tl">
                              <a:srgbClr val="000000">
                                <a:alpha val="43137"/>
                              </a:srgbClr>
                            </a:outerShdw>
                          </a:effectLst>
                          <a:latin typeface="Times New Roman"/>
                          <a:ea typeface="Times New Roman"/>
                          <a:cs typeface="Times New Roman"/>
                        </a:rPr>
                        <a:t>Özel bir davranış ya da eylem</a:t>
                      </a:r>
                      <a:endParaRPr lang="tr-TR" sz="2400" dirty="0">
                        <a:effectLst>
                          <a:outerShdw blurRad="38100" dist="38100" dir="2700000" algn="tl">
                            <a:srgbClr val="000000">
                              <a:alpha val="43137"/>
                            </a:srgbClr>
                          </a:outerShdw>
                        </a:effectLst>
                        <a:latin typeface="Calibri"/>
                        <a:ea typeface="Times New Roman"/>
                        <a:cs typeface="Times New Roman"/>
                      </a:endParaRPr>
                    </a:p>
                    <a:p>
                      <a:pPr marL="69850">
                        <a:lnSpc>
                          <a:spcPct val="115000"/>
                        </a:lnSpc>
                        <a:spcAft>
                          <a:spcPts val="1000"/>
                        </a:spcAft>
                      </a:pPr>
                      <a:r>
                        <a:rPr lang="tr-TR" sz="2400" dirty="0">
                          <a:effectLst>
                            <a:outerShdw blurRad="38100" dist="38100" dir="2700000" algn="tl">
                              <a:srgbClr val="000000">
                                <a:alpha val="43137"/>
                              </a:srgbClr>
                            </a:outerShdw>
                          </a:effectLst>
                          <a:latin typeface="Times New Roman"/>
                          <a:ea typeface="Times New Roman"/>
                          <a:cs typeface="Times New Roman"/>
                        </a:rPr>
                        <a:t>Kişisel koruyucu donanım kullan</a:t>
                      </a:r>
                      <a:endParaRPr lang="tr-TR" sz="2400" dirty="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extLst>
              <p:ext uri="{D42A27DB-BD31-4B8C-83A1-F6EECF244321}">
                <p14:modId xmlns:p14="http://schemas.microsoft.com/office/powerpoint/2010/main" val="1204092378"/>
              </p:ext>
            </p:extLst>
          </p:nvPr>
        </p:nvGraphicFramePr>
        <p:xfrm>
          <a:off x="539552" y="1397000"/>
          <a:ext cx="7632848" cy="2680072"/>
        </p:xfrm>
        <a:graphic>
          <a:graphicData uri="http://schemas.openxmlformats.org/drawingml/2006/table">
            <a:tbl>
              <a:tblPr/>
              <a:tblGrid>
                <a:gridCol w="1584176"/>
                <a:gridCol w="3024336"/>
                <a:gridCol w="3024336"/>
              </a:tblGrid>
              <a:tr h="1978624">
                <a:tc rowSpan="2">
                  <a:txBody>
                    <a:bodyPr/>
                    <a:lstStyle/>
                    <a:p>
                      <a:pPr>
                        <a:lnSpc>
                          <a:spcPct val="115000"/>
                        </a:lnSpc>
                        <a:spcAft>
                          <a:spcPts val="1000"/>
                        </a:spcAft>
                      </a:pPr>
                      <a:endParaRPr lang="tr-TR" sz="2400" b="1" dirty="0" smtClean="0">
                        <a:solidFill>
                          <a:srgbClr val="92D050"/>
                        </a:solidFill>
                        <a:effectLst>
                          <a:outerShdw blurRad="38100" dist="38100" dir="2700000" algn="tl">
                            <a:srgbClr val="000000">
                              <a:alpha val="43137"/>
                            </a:srgbClr>
                          </a:outerShdw>
                        </a:effectLst>
                        <a:latin typeface="Times New Roman"/>
                        <a:ea typeface="Times New Roman"/>
                        <a:cs typeface="Times New Roman"/>
                      </a:endParaRPr>
                    </a:p>
                    <a:p>
                      <a:pPr>
                        <a:lnSpc>
                          <a:spcPct val="115000"/>
                        </a:lnSpc>
                        <a:spcAft>
                          <a:spcPts val="1000"/>
                        </a:spcAft>
                      </a:pPr>
                      <a:endParaRPr lang="tr-TR" sz="2400" b="1" dirty="0" smtClean="0">
                        <a:solidFill>
                          <a:srgbClr val="92D050"/>
                        </a:solidFill>
                        <a:effectLst>
                          <a:outerShdw blurRad="38100" dist="38100" dir="2700000" algn="tl">
                            <a:srgbClr val="000000">
                              <a:alpha val="43137"/>
                            </a:srgbClr>
                          </a:outerShdw>
                        </a:effectLst>
                        <a:latin typeface="Times New Roman"/>
                        <a:ea typeface="Times New Roman"/>
                        <a:cs typeface="Times New Roman"/>
                      </a:endParaRPr>
                    </a:p>
                    <a:p>
                      <a:pPr>
                        <a:lnSpc>
                          <a:spcPct val="115000"/>
                        </a:lnSpc>
                        <a:spcAft>
                          <a:spcPts val="1000"/>
                        </a:spcAft>
                      </a:pPr>
                      <a:r>
                        <a:rPr lang="tr-TR" sz="2400" b="1" dirty="0" smtClean="0">
                          <a:solidFill>
                            <a:srgbClr val="92D050"/>
                          </a:solidFill>
                          <a:effectLst>
                            <a:outerShdw blurRad="38100" dist="38100" dir="2700000" algn="tl">
                              <a:srgbClr val="000000">
                                <a:alpha val="43137"/>
                              </a:srgbClr>
                            </a:outerShdw>
                          </a:effectLst>
                          <a:latin typeface="Times New Roman"/>
                          <a:ea typeface="Times New Roman"/>
                          <a:cs typeface="Times New Roman"/>
                        </a:rPr>
                        <a:t>Yeşil</a:t>
                      </a:r>
                      <a:endParaRPr lang="tr-TR" sz="2400" dirty="0">
                        <a:solidFill>
                          <a:srgbClr val="92D050"/>
                        </a:solidFill>
                        <a:effectLst>
                          <a:outerShdw blurRad="38100" dist="38100" dir="2700000" algn="tl">
                            <a:srgbClr val="000000">
                              <a:alpha val="43137"/>
                            </a:srgbClr>
                          </a:outerShdw>
                        </a:effectLst>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nSpc>
                          <a:spcPct val="115000"/>
                        </a:lnSpc>
                        <a:spcAft>
                          <a:spcPts val="1000"/>
                        </a:spcAft>
                      </a:pPr>
                      <a:r>
                        <a:rPr lang="tr-TR" sz="2400" dirty="0">
                          <a:effectLst>
                            <a:outerShdw blurRad="38100" dist="38100" dir="2700000" algn="tl">
                              <a:srgbClr val="000000">
                                <a:alpha val="43137"/>
                              </a:srgbClr>
                            </a:outerShdw>
                          </a:effectLst>
                          <a:latin typeface="Times New Roman"/>
                          <a:ea typeface="Times New Roman"/>
                          <a:cs typeface="Times New Roman"/>
                        </a:rPr>
                        <a:t>Acil çıkış, ilk yardım işareti</a:t>
                      </a:r>
                      <a:endParaRPr lang="tr-TR" sz="2400" dirty="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nSpc>
                          <a:spcPct val="115000"/>
                        </a:lnSpc>
                        <a:spcAft>
                          <a:spcPts val="1000"/>
                        </a:spcAft>
                      </a:pPr>
                      <a:r>
                        <a:rPr lang="tr-TR" sz="2400" dirty="0">
                          <a:effectLst>
                            <a:outerShdw blurRad="38100" dist="38100" dir="2700000" algn="tl">
                              <a:srgbClr val="000000">
                                <a:alpha val="43137"/>
                              </a:srgbClr>
                            </a:outerShdw>
                          </a:effectLst>
                          <a:latin typeface="Times New Roman"/>
                          <a:ea typeface="Times New Roman"/>
                          <a:cs typeface="Times New Roman"/>
                        </a:rPr>
                        <a:t>Kapılar, çıkış yerleri ve yolları, ekipman, tesisler</a:t>
                      </a:r>
                      <a:endParaRPr lang="tr-TR" sz="2400" dirty="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1448">
                <a:tc vMerge="1">
                  <a:txBody>
                    <a:bodyPr/>
                    <a:lstStyle/>
                    <a:p>
                      <a:endParaRPr lang="tr-TR"/>
                    </a:p>
                  </a:txBody>
                  <a:tcPr/>
                </a:tc>
                <a:tc>
                  <a:txBody>
                    <a:bodyPr/>
                    <a:lstStyle/>
                    <a:p>
                      <a:pPr marL="69850">
                        <a:lnSpc>
                          <a:spcPct val="115000"/>
                        </a:lnSpc>
                        <a:spcAft>
                          <a:spcPts val="1000"/>
                        </a:spcAft>
                      </a:pPr>
                      <a:r>
                        <a:rPr lang="tr-TR" sz="2400">
                          <a:effectLst>
                            <a:outerShdw blurRad="38100" dist="38100" dir="2700000" algn="tl">
                              <a:srgbClr val="000000">
                                <a:alpha val="43137"/>
                              </a:srgbClr>
                            </a:outerShdw>
                          </a:effectLst>
                          <a:latin typeface="Times New Roman"/>
                          <a:ea typeface="Times New Roman"/>
                          <a:cs typeface="Times New Roman"/>
                        </a:rPr>
                        <a:t>Tehlike yok</a:t>
                      </a:r>
                      <a:endParaRPr lang="tr-TR" sz="240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nSpc>
                          <a:spcPct val="115000"/>
                        </a:lnSpc>
                        <a:spcAft>
                          <a:spcPts val="1000"/>
                        </a:spcAft>
                      </a:pPr>
                      <a:r>
                        <a:rPr lang="tr-TR" sz="2400" dirty="0">
                          <a:effectLst>
                            <a:outerShdw blurRad="38100" dist="38100" dir="2700000" algn="tl">
                              <a:srgbClr val="000000">
                                <a:alpha val="43137"/>
                              </a:srgbClr>
                            </a:outerShdw>
                          </a:effectLst>
                          <a:latin typeface="Times New Roman"/>
                          <a:ea typeface="Times New Roman"/>
                          <a:cs typeface="Times New Roman"/>
                        </a:rPr>
                        <a:t>Normale dön</a:t>
                      </a:r>
                      <a:endParaRPr lang="tr-TR" sz="2400" dirty="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extLst>
              <p:ext uri="{D42A27DB-BD31-4B8C-83A1-F6EECF244321}">
                <p14:modId xmlns:p14="http://schemas.microsoft.com/office/powerpoint/2010/main" val="452415859"/>
              </p:ext>
            </p:extLst>
          </p:nvPr>
        </p:nvGraphicFramePr>
        <p:xfrm>
          <a:off x="251520" y="1397000"/>
          <a:ext cx="8352927" cy="3760192"/>
        </p:xfrm>
        <a:graphic>
          <a:graphicData uri="http://schemas.openxmlformats.org/drawingml/2006/table">
            <a:tbl>
              <a:tblPr/>
              <a:tblGrid>
                <a:gridCol w="1947889"/>
                <a:gridCol w="3202519"/>
                <a:gridCol w="3202519"/>
              </a:tblGrid>
              <a:tr h="3760192">
                <a:tc>
                  <a:txBody>
                    <a:bodyPr/>
                    <a:lstStyle/>
                    <a:p>
                      <a:pPr>
                        <a:lnSpc>
                          <a:spcPct val="115000"/>
                        </a:lnSpc>
                        <a:spcAft>
                          <a:spcPts val="1000"/>
                        </a:spcAft>
                      </a:pPr>
                      <a:endParaRPr lang="tr-TR" sz="2400" b="1" dirty="0" smtClean="0">
                        <a:solidFill>
                          <a:srgbClr val="0070C0"/>
                        </a:solidFill>
                        <a:effectLst>
                          <a:outerShdw blurRad="38100" dist="38100" dir="2700000" algn="tl">
                            <a:srgbClr val="000000">
                              <a:alpha val="43137"/>
                            </a:srgbClr>
                          </a:outerShdw>
                        </a:effectLst>
                        <a:latin typeface="Times New Roman"/>
                        <a:ea typeface="Times New Roman"/>
                        <a:cs typeface="Times New Roman"/>
                      </a:endParaRPr>
                    </a:p>
                    <a:p>
                      <a:pPr>
                        <a:lnSpc>
                          <a:spcPct val="115000"/>
                        </a:lnSpc>
                        <a:spcAft>
                          <a:spcPts val="1000"/>
                        </a:spcAft>
                      </a:pPr>
                      <a:r>
                        <a:rPr lang="tr-TR" sz="2400" b="1" dirty="0" smtClean="0">
                          <a:solidFill>
                            <a:srgbClr val="0070C0"/>
                          </a:solidFill>
                          <a:effectLst>
                            <a:outerShdw blurRad="38100" dist="38100" dir="2700000" algn="tl">
                              <a:srgbClr val="000000">
                                <a:alpha val="43137"/>
                              </a:srgbClr>
                            </a:outerShdw>
                          </a:effectLst>
                          <a:latin typeface="Times New Roman"/>
                          <a:ea typeface="Times New Roman"/>
                          <a:cs typeface="Times New Roman"/>
                        </a:rPr>
                        <a:t>(</a:t>
                      </a:r>
                      <a:r>
                        <a:rPr lang="tr-TR" sz="2400" b="1" dirty="0">
                          <a:solidFill>
                            <a:srgbClr val="0070C0"/>
                          </a:solidFill>
                          <a:effectLst>
                            <a:outerShdw blurRad="38100" dist="38100" dir="2700000" algn="tl">
                              <a:srgbClr val="000000">
                                <a:alpha val="43137"/>
                              </a:srgbClr>
                            </a:outerShdw>
                          </a:effectLst>
                          <a:latin typeface="Times New Roman"/>
                          <a:ea typeface="Times New Roman"/>
                          <a:cs typeface="Times New Roman"/>
                        </a:rPr>
                        <a:t>1) Mavi: </a:t>
                      </a:r>
                      <a:endParaRPr lang="tr-TR" sz="2400" dirty="0">
                        <a:solidFill>
                          <a:srgbClr val="0070C0"/>
                        </a:solidFill>
                        <a:effectLst>
                          <a:outerShdw blurRad="38100" dist="38100" dir="2700000" algn="tl">
                            <a:srgbClr val="000000">
                              <a:alpha val="43137"/>
                            </a:srgbClr>
                          </a:outerShdw>
                        </a:effectLst>
                        <a:latin typeface="Calibri"/>
                        <a:ea typeface="Times New Roman"/>
                        <a:cs typeface="Times New Roman"/>
                      </a:endParaRPr>
                    </a:p>
                    <a:p>
                      <a:pPr>
                        <a:lnSpc>
                          <a:spcPct val="115000"/>
                        </a:lnSpc>
                        <a:spcAft>
                          <a:spcPts val="1000"/>
                        </a:spcAft>
                      </a:pPr>
                      <a:r>
                        <a:rPr lang="tr-TR" sz="2400" b="1" dirty="0">
                          <a:solidFill>
                            <a:srgbClr val="C00000"/>
                          </a:solidFill>
                          <a:effectLst>
                            <a:outerShdw blurRad="38100" dist="38100" dir="2700000" algn="tl">
                              <a:srgbClr val="000000">
                                <a:alpha val="43137"/>
                              </a:srgbClr>
                            </a:outerShdw>
                          </a:effectLst>
                          <a:latin typeface="Times New Roman"/>
                          <a:ea typeface="Times New Roman"/>
                          <a:cs typeface="Times New Roman"/>
                        </a:rPr>
                        <a:t>(2) Parlak turuncu:</a:t>
                      </a:r>
                      <a:r>
                        <a:rPr lang="tr-TR" sz="2400" dirty="0">
                          <a:solidFill>
                            <a:srgbClr val="C00000"/>
                          </a:solidFill>
                          <a:effectLst>
                            <a:outerShdw blurRad="38100" dist="38100" dir="2700000" algn="tl">
                              <a:srgbClr val="000000">
                                <a:alpha val="43137"/>
                              </a:srgbClr>
                            </a:outerShdw>
                          </a:effectLst>
                          <a:latin typeface="Times New Roman"/>
                          <a:ea typeface="Times New Roman"/>
                          <a:cs typeface="Times New Roman"/>
                        </a:rPr>
                        <a:t> </a:t>
                      </a:r>
                      <a:endParaRPr lang="tr-TR" sz="2400" dirty="0">
                        <a:solidFill>
                          <a:srgbClr val="C00000"/>
                        </a:solidFill>
                        <a:effectLst>
                          <a:outerShdw blurRad="38100" dist="38100" dir="2700000" algn="tl">
                            <a:srgbClr val="000000">
                              <a:alpha val="43137"/>
                            </a:srgbClr>
                          </a:outerShdw>
                        </a:effectLst>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9850">
                        <a:lnSpc>
                          <a:spcPct val="115000"/>
                        </a:lnSpc>
                        <a:spcAft>
                          <a:spcPts val="1000"/>
                        </a:spcAft>
                      </a:pPr>
                      <a:r>
                        <a:rPr lang="tr-TR" sz="2400" dirty="0">
                          <a:effectLst>
                            <a:outerShdw blurRad="38100" dist="38100" dir="2700000" algn="tl">
                              <a:srgbClr val="000000">
                                <a:alpha val="43137"/>
                              </a:srgbClr>
                            </a:outerShdw>
                          </a:effectLst>
                          <a:latin typeface="Times New Roman"/>
                          <a:ea typeface="Times New Roman"/>
                          <a:cs typeface="Times New Roman"/>
                        </a:rPr>
                        <a:t>Sadece dairevi bir şekil içinde kullanıldığında emniyet rengi olarak kabul edilir. </a:t>
                      </a:r>
                      <a:endParaRPr lang="tr-TR" sz="2400" dirty="0">
                        <a:effectLst>
                          <a:outerShdw blurRad="38100" dist="38100" dir="2700000" algn="tl">
                            <a:srgbClr val="000000">
                              <a:alpha val="43137"/>
                            </a:srgbClr>
                          </a:outerShdw>
                        </a:effectLst>
                        <a:latin typeface="Calibri"/>
                        <a:ea typeface="Times New Roman"/>
                        <a:cs typeface="Times New Roman"/>
                      </a:endParaRPr>
                    </a:p>
                    <a:p>
                      <a:pPr marL="69850">
                        <a:lnSpc>
                          <a:spcPct val="115000"/>
                        </a:lnSpc>
                        <a:spcAft>
                          <a:spcPts val="1000"/>
                        </a:spcAft>
                      </a:pPr>
                      <a:r>
                        <a:rPr lang="tr-TR" sz="2400" dirty="0">
                          <a:effectLst>
                            <a:outerShdw blurRad="38100" dist="38100" dir="2700000" algn="tl">
                              <a:srgbClr val="000000">
                                <a:alpha val="43137"/>
                              </a:srgbClr>
                            </a:outerShdw>
                          </a:effectLst>
                          <a:latin typeface="Times New Roman"/>
                          <a:ea typeface="Times New Roman"/>
                          <a:cs typeface="Times New Roman"/>
                        </a:rPr>
                        <a:t>Emniyet işaretleri dışında sarı yerine kullanılabilir. Özellikle zayıf doğal görüş şartlarında </a:t>
                      </a:r>
                      <a:r>
                        <a:rPr lang="tr-TR" sz="2400" dirty="0" err="1">
                          <a:effectLst>
                            <a:outerShdw blurRad="38100" dist="38100" dir="2700000" algn="tl">
                              <a:srgbClr val="000000">
                                <a:alpha val="43137"/>
                              </a:srgbClr>
                            </a:outerShdw>
                          </a:effectLst>
                          <a:latin typeface="Times New Roman"/>
                          <a:ea typeface="Times New Roman"/>
                          <a:cs typeface="Times New Roman"/>
                        </a:rPr>
                        <a:t>floresan</a:t>
                      </a:r>
                      <a:r>
                        <a:rPr lang="tr-TR" sz="2400" dirty="0">
                          <a:effectLst>
                            <a:outerShdw blurRad="38100" dist="38100" dir="2700000" algn="tl">
                              <a:srgbClr val="000000">
                                <a:alpha val="43137"/>
                              </a:srgbClr>
                            </a:outerShdw>
                          </a:effectLst>
                          <a:latin typeface="Times New Roman"/>
                          <a:ea typeface="Times New Roman"/>
                          <a:cs typeface="Times New Roman"/>
                        </a:rPr>
                        <a:t> özellikli bu renk çok dikkat çekicidir.                                   </a:t>
                      </a:r>
                      <a:endParaRPr lang="tr-TR" sz="2400" dirty="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51520" y="548680"/>
            <a:ext cx="8496944" cy="6442983"/>
          </a:xfrm>
          <a:prstGeom prst="rect">
            <a:avLst/>
          </a:prstGeom>
        </p:spPr>
        <p:txBody>
          <a:bodyPr wrap="square">
            <a:spAutoFit/>
          </a:bodyPr>
          <a:lstStyle/>
          <a:p>
            <a:pPr lvl="0" indent="333375" fontAlgn="base">
              <a:spcBef>
                <a:spcPct val="0"/>
              </a:spcBef>
              <a:spcAft>
                <a:spcPct val="0"/>
              </a:spcAft>
            </a:pPr>
            <a:r>
              <a:rPr lang="tr-TR" sz="2400" b="1" dirty="0" smtClean="0">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İŞARET LEVHALARIYLA İLGİLİ ASGARİ GEREKLER</a:t>
            </a:r>
            <a:endParaRPr lang="tr-TR" sz="2400" dirty="0" smtClean="0">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indent="333375" eaLnBrk="0" fontAlgn="base" hangingPunct="0">
              <a:spcBef>
                <a:spcPct val="0"/>
              </a:spcBef>
              <a:spcAft>
                <a:spcPct val="0"/>
              </a:spcAft>
            </a:pPr>
            <a:r>
              <a:rPr lang="tr-TR" sz="2400" b="1"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1. Temel nitelikler</a:t>
            </a:r>
            <a:endParaRPr lang="tr-TR" sz="2400" dirty="0" smtClean="0">
              <a:solidFill>
                <a:srgbClr val="0070C0"/>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indent="333375"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1.1. Kendi </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zel ama</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larına g</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 yasaklama, uyarı, emir, ka</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ış yolu, acil durumlarda kullanılacak ya da yangınla m</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cadele ama</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lı ekipmanı belirten ve benzeri işaret levhalarının bi</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im ve renkleri b</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l</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 3</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te verilmiştir.</a:t>
            </a:r>
            <a:endParaRPr lang="tr-TR" sz="2400" dirty="0" smtClean="0">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indent="333375"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1.2. Piktogramlar m</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mk</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 olduğunca yalın olacak ve sadece temel ayrıntıları i</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erecektir.</a:t>
            </a:r>
            <a:endParaRPr lang="tr-TR" sz="2400" dirty="0" smtClean="0">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indent="333375"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1.3. Aynı anlamı veriyorsa ve yapılan değişiklik ya da d</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zenleme anlamını belirsiz hale getirmeyecekse, kullanılan piktogramlar b</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l</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 3</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te belirtilenlerden biraz farklı ya da daha ayrıntılı olabilir.</a:t>
            </a:r>
            <a:endParaRPr lang="tr-TR" sz="2400" dirty="0" smtClean="0">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indent="333375"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1.4. İşaret levhaları kullanıldıkları ortama uygun, darbeye ve hava koşullarına dayanıklı malzemeden yapılacaktır.</a:t>
            </a:r>
            <a:endParaRPr lang="tr-TR" sz="2400" dirty="0" smtClean="0">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indent="333375"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1.5. İşaret levhalarının boyutları ile kolorimetrik ve fotometrik </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zellikleri, bunların kolayca g</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a:t>
            </a:r>
            <a:r>
              <a:rPr lang="tr-TR" sz="2400"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lebilir ve anlaşılabilir olmalarını sağlayacaktır.</a:t>
            </a:r>
            <a:endParaRPr lang="tr-TR" sz="2400" dirty="0" smtClean="0">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indent="333375" eaLnBrk="0" fontAlgn="base" hangingPunct="0">
              <a:spcBef>
                <a:spcPct val="0"/>
              </a:spcBef>
              <a:spcAft>
                <a:spcPct val="0"/>
              </a:spcAft>
            </a:pPr>
            <a:endParaRPr lang="tr-TR" sz="24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51520" y="1340768"/>
            <a:ext cx="8568952" cy="2308324"/>
          </a:xfrm>
          <a:prstGeom prst="rect">
            <a:avLst/>
          </a:prstGeom>
        </p:spPr>
        <p:txBody>
          <a:bodyPr wrap="square">
            <a:spAutoFit/>
          </a:bodyPr>
          <a:lstStyle/>
          <a:p>
            <a:pPr lvl="0" indent="333375" eaLnBrk="0" fontAlgn="base" hangingPunct="0">
              <a:spcBef>
                <a:spcPct val="0"/>
              </a:spcBef>
              <a:spcAft>
                <a:spcPct val="0"/>
              </a:spcAft>
            </a:pPr>
            <a:r>
              <a:rPr lang="tr-TR" sz="2400" b="1"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 Kullanım koşulları</a:t>
            </a:r>
            <a:endParaRPr lang="tr-TR" sz="2400" dirty="0" smtClean="0">
              <a:solidFill>
                <a:srgbClr val="0070C0"/>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lvl="0" indent="333375"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Arial" pitchFamily="34" charset="0"/>
                <a:ea typeface="Times New Roman" pitchFamily="18" charset="0"/>
                <a:cs typeface="Arial" pitchFamily="34" charset="0"/>
              </a:rPr>
              <a:t>2.1. İşaret levhaları özel bir tehlike olan yerlerin ve tehlikeli cisimlerin hemen yakınına, genel tehlike olan yerlerin girişine, engeller dikkate alınarak, görüş seviyesine uygun yükseklik ve konumda, iyi aydınlatılmış, erişimi kolay ve görünür bir şekilde yerleştirilecektir. İşyeri Bina ve Eklentilerinde </a:t>
            </a:r>
            <a:endParaRPr lang="tr-TR" sz="2400" dirty="0" smtClean="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67544" y="1166843"/>
            <a:ext cx="7920880" cy="4893647"/>
          </a:xfrm>
          <a:prstGeom prst="rect">
            <a:avLst/>
          </a:prstGeom>
        </p:spPr>
        <p:txBody>
          <a:bodyPr wrap="square">
            <a:spAutoFit/>
          </a:bodyPr>
          <a:lstStyle/>
          <a:p>
            <a:pPr lvl="0" indent="333375" fontAlgn="base">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Alınacak Sağlık ve Güvenlik Önlemlerine İlişkin Yönetmelik hükümleri saklı kalmak şartıyla, doğal ışığın zayıf olduğu yerlerde </a:t>
            </a:r>
            <a:r>
              <a:rPr lang="tr-TR" sz="24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floresan</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renkler, reflektör malzeme veya yapay aydınlatma kullanılacaktır.</a:t>
            </a:r>
            <a:endParaRPr lang="tr-TR" sz="24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indent="66675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2.2. İşaret levhasının gösterdiği durum ortadan kalktığında, işaret levhası da kaldırılacaktır.</a:t>
            </a:r>
            <a:endParaRPr lang="tr-TR" sz="24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indent="666750" eaLnBrk="0" fontAlgn="base" hangingPunct="0">
              <a:spcBef>
                <a:spcPct val="0"/>
              </a:spcBef>
              <a:spcAft>
                <a:spcPct val="0"/>
              </a:spcAft>
            </a:pPr>
            <a:r>
              <a:rPr lang="tr-TR" sz="2400" b="1"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3.</a:t>
            </a:r>
            <a:r>
              <a:rPr lang="tr-TR" sz="2400"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tr-TR" sz="2400" b="1"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Kullanılacak işaret levhaları</a:t>
            </a:r>
            <a:endParaRPr lang="tr-TR" sz="24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a:p>
            <a:pPr lvl="0" indent="666750" eaLnBrk="0" fontAlgn="base" hangingPunct="0">
              <a:spcBef>
                <a:spcPct val="0"/>
              </a:spcBef>
              <a:spcAft>
                <a:spcPct val="0"/>
              </a:spcAft>
            </a:pPr>
            <a:r>
              <a:rPr lang="tr-TR" sz="2400" b="1" u="sng"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Yasaklayıcı İşaretler</a:t>
            </a:r>
            <a:r>
              <a:rPr lang="tr-TR" sz="2400" b="1" u="sng"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endParaRPr lang="tr-TR" sz="24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indent="66675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Temel nitelikler</a:t>
            </a:r>
            <a:endParaRPr lang="tr-TR" sz="24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indent="66675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Daire biçiminde,</a:t>
            </a:r>
          </a:p>
          <a:p>
            <a:pPr lvl="0" indent="666750" eaLnBrk="0" fontAlgn="base" hangingPunct="0">
              <a:spcBef>
                <a:spcPct val="0"/>
              </a:spcBef>
              <a:spcAft>
                <a:spcPct val="0"/>
              </a:spcAft>
            </a:pP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Beyaz zemin üzerine siyah </a:t>
            </a:r>
            <a:r>
              <a:rPr lang="tr-TR" sz="24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piktogram</a:t>
            </a:r>
            <a:r>
              <a:rPr lang="tr-TR" sz="24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kırmızı çerçeve ve diyagonal çizgi (kırmızı kısımlar işaret alanının en az % 35’ini kapsayacaktır</a:t>
            </a:r>
            <a:r>
              <a:rPr lang="tr-TR" sz="24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2" name="Picture 8"/>
          <p:cNvPicPr>
            <a:picLocks noChangeAspect="1" noChangeArrowheads="1"/>
          </p:cNvPicPr>
          <p:nvPr/>
        </p:nvPicPr>
        <p:blipFill>
          <a:blip r:embed="rId2" cstate="print"/>
          <a:srcRect/>
          <a:stretch>
            <a:fillRect/>
          </a:stretch>
        </p:blipFill>
        <p:spPr bwMode="auto">
          <a:xfrm>
            <a:off x="1619672" y="764704"/>
            <a:ext cx="971550" cy="971550"/>
          </a:xfrm>
          <a:prstGeom prst="rect">
            <a:avLst/>
          </a:prstGeom>
          <a:noFill/>
        </p:spPr>
      </p:pic>
      <p:pic>
        <p:nvPicPr>
          <p:cNvPr id="11271" name="Picture 7"/>
          <p:cNvPicPr>
            <a:picLocks noChangeAspect="1" noChangeArrowheads="1"/>
          </p:cNvPicPr>
          <p:nvPr/>
        </p:nvPicPr>
        <p:blipFill>
          <a:blip r:embed="rId3" cstate="print"/>
          <a:srcRect/>
          <a:stretch>
            <a:fillRect/>
          </a:stretch>
        </p:blipFill>
        <p:spPr bwMode="auto">
          <a:xfrm>
            <a:off x="4067944" y="692696"/>
            <a:ext cx="971550" cy="971550"/>
          </a:xfrm>
          <a:prstGeom prst="rect">
            <a:avLst/>
          </a:prstGeom>
          <a:noFill/>
        </p:spPr>
      </p:pic>
      <p:pic>
        <p:nvPicPr>
          <p:cNvPr id="11270" name="Picture 6"/>
          <p:cNvPicPr>
            <a:picLocks noChangeAspect="1" noChangeArrowheads="1"/>
          </p:cNvPicPr>
          <p:nvPr/>
        </p:nvPicPr>
        <p:blipFill>
          <a:blip r:embed="rId4" cstate="print"/>
          <a:srcRect/>
          <a:stretch>
            <a:fillRect/>
          </a:stretch>
        </p:blipFill>
        <p:spPr bwMode="auto">
          <a:xfrm>
            <a:off x="6732240" y="692696"/>
            <a:ext cx="971550" cy="971550"/>
          </a:xfrm>
          <a:prstGeom prst="rect">
            <a:avLst/>
          </a:prstGeom>
          <a:noFill/>
        </p:spPr>
      </p:pic>
      <p:pic>
        <p:nvPicPr>
          <p:cNvPr id="11269" name="Picture 5"/>
          <p:cNvPicPr>
            <a:picLocks noChangeAspect="1" noChangeArrowheads="1"/>
          </p:cNvPicPr>
          <p:nvPr/>
        </p:nvPicPr>
        <p:blipFill>
          <a:blip r:embed="rId5" cstate="print"/>
          <a:srcRect/>
          <a:stretch>
            <a:fillRect/>
          </a:stretch>
        </p:blipFill>
        <p:spPr bwMode="auto">
          <a:xfrm>
            <a:off x="1331640" y="2708920"/>
            <a:ext cx="971550" cy="971550"/>
          </a:xfrm>
          <a:prstGeom prst="rect">
            <a:avLst/>
          </a:prstGeom>
          <a:noFill/>
        </p:spPr>
      </p:pic>
      <p:pic>
        <p:nvPicPr>
          <p:cNvPr id="11268" name="Picture 4"/>
          <p:cNvPicPr>
            <a:picLocks noChangeAspect="1" noChangeArrowheads="1"/>
          </p:cNvPicPr>
          <p:nvPr/>
        </p:nvPicPr>
        <p:blipFill>
          <a:blip r:embed="rId6" cstate="print"/>
          <a:srcRect/>
          <a:stretch>
            <a:fillRect/>
          </a:stretch>
        </p:blipFill>
        <p:spPr bwMode="auto">
          <a:xfrm>
            <a:off x="4067944" y="2708920"/>
            <a:ext cx="971550" cy="971550"/>
          </a:xfrm>
          <a:prstGeom prst="rect">
            <a:avLst/>
          </a:prstGeom>
          <a:noFill/>
        </p:spPr>
      </p:pic>
      <p:pic>
        <p:nvPicPr>
          <p:cNvPr id="11267" name="Picture 3"/>
          <p:cNvPicPr>
            <a:picLocks noChangeAspect="1" noChangeArrowheads="1"/>
          </p:cNvPicPr>
          <p:nvPr/>
        </p:nvPicPr>
        <p:blipFill>
          <a:blip r:embed="rId7" cstate="print"/>
          <a:srcRect/>
          <a:stretch>
            <a:fillRect/>
          </a:stretch>
        </p:blipFill>
        <p:spPr bwMode="auto">
          <a:xfrm>
            <a:off x="6588224" y="2780928"/>
            <a:ext cx="971550" cy="971550"/>
          </a:xfrm>
          <a:prstGeom prst="rect">
            <a:avLst/>
          </a:prstGeom>
          <a:noFill/>
        </p:spPr>
      </p:pic>
      <p:pic>
        <p:nvPicPr>
          <p:cNvPr id="11266" name="Picture 2"/>
          <p:cNvPicPr>
            <a:picLocks noChangeAspect="1" noChangeArrowheads="1"/>
          </p:cNvPicPr>
          <p:nvPr/>
        </p:nvPicPr>
        <p:blipFill>
          <a:blip r:embed="rId8" cstate="print"/>
          <a:srcRect/>
          <a:stretch>
            <a:fillRect/>
          </a:stretch>
        </p:blipFill>
        <p:spPr bwMode="auto">
          <a:xfrm>
            <a:off x="1475656" y="4509120"/>
            <a:ext cx="971550" cy="971550"/>
          </a:xfrm>
          <a:prstGeom prst="rect">
            <a:avLst/>
          </a:prstGeom>
          <a:noFill/>
        </p:spPr>
      </p:pic>
      <p:pic>
        <p:nvPicPr>
          <p:cNvPr id="11265" name="Resim 1"/>
          <p:cNvPicPr>
            <a:picLocks noChangeAspect="1" noChangeArrowheads="1"/>
          </p:cNvPicPr>
          <p:nvPr/>
        </p:nvPicPr>
        <p:blipFill>
          <a:blip r:embed="rId9" cstate="print"/>
          <a:srcRect/>
          <a:stretch>
            <a:fillRect/>
          </a:stretch>
        </p:blipFill>
        <p:spPr bwMode="auto">
          <a:xfrm>
            <a:off x="4139952" y="4509120"/>
            <a:ext cx="971550" cy="971550"/>
          </a:xfrm>
          <a:prstGeom prst="rect">
            <a:avLst/>
          </a:prstGeom>
          <a:noFill/>
        </p:spPr>
      </p:pic>
      <p:sp>
        <p:nvSpPr>
          <p:cNvPr id="1127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1274" name="Rectangle 10"/>
          <p:cNvSpPr>
            <a:spLocks noChangeArrowheads="1"/>
          </p:cNvSpPr>
          <p:nvPr/>
        </p:nvSpPr>
        <p:spPr bwMode="auto">
          <a:xfrm>
            <a:off x="0" y="1428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1275" name="Rectangle 11"/>
          <p:cNvSpPr>
            <a:spLocks noChangeArrowheads="1"/>
          </p:cNvSpPr>
          <p:nvPr/>
        </p:nvSpPr>
        <p:spPr bwMode="auto">
          <a:xfrm>
            <a:off x="0" y="2400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1276" name="Rectangle 12"/>
          <p:cNvSpPr>
            <a:spLocks noChangeArrowheads="1"/>
          </p:cNvSpPr>
          <p:nvPr/>
        </p:nvSpPr>
        <p:spPr bwMode="auto">
          <a:xfrm>
            <a:off x="1259632" y="1480586"/>
            <a:ext cx="72008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buFontTx/>
              <a:buNone/>
              <a:tabLst/>
            </a:pPr>
            <a:endParaRPr lang="tr-TR" dirty="0" smtClean="0">
              <a:latin typeface="Times New Roman" pitchFamily="18" charset="0"/>
              <a:ea typeface="Times New Roman" pitchFamily="18" charset="0"/>
              <a:cs typeface="Times New Roman" pitchFamily="18" charset="0"/>
            </a:endParaRPr>
          </a:p>
          <a:p>
            <a:pPr marR="0" lvl="0" indent="0" fontAlgn="base">
              <a:lnSpc>
                <a:spcPct val="100000"/>
              </a:lnSpc>
              <a:spcBef>
                <a:spcPct val="0"/>
              </a:spcBef>
              <a:spcAft>
                <a:spcPct val="0"/>
              </a:spcAft>
              <a:buClrTx/>
              <a:buSzTx/>
              <a:buFontTx/>
              <a:buNone/>
              <a:tabLst/>
            </a:pPr>
            <a:r>
              <a:rPr lang="tr-TR"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Sigara İçilmez              Sigara içmek ve açık alev             Yaya giremez</a:t>
            </a:r>
          </a:p>
          <a:p>
            <a:pPr marL="0" marR="0" lvl="0" indent="0" algn="l" defTabSz="914400" rtl="0" eaLnBrk="1" fontAlgn="base" latinLnBrk="0" hangingPunct="1">
              <a:lnSpc>
                <a:spcPct val="100000"/>
              </a:lnSpc>
              <a:spcBef>
                <a:spcPct val="0"/>
              </a:spcBef>
              <a:spcAft>
                <a:spcPct val="0"/>
              </a:spcAft>
              <a:buClrTx/>
              <a:buSzTx/>
              <a:buFontTx/>
              <a:buNone/>
              <a:tabLst/>
            </a:pPr>
            <a:r>
              <a:rPr lang="tr-TR" sz="1200" dirty="0" smtClean="0">
                <a:latin typeface="Times New Roman" pitchFamily="18" charset="0"/>
                <a:ea typeface="Times New Roman" pitchFamily="18" charset="0"/>
                <a:cs typeface="Times New Roman" pitchFamily="18" charset="0"/>
              </a:rPr>
              <a:t>                                             </a:t>
            </a:r>
            <a:endPar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77" name="Rectangle 13"/>
          <p:cNvSpPr>
            <a:spLocks noChangeArrowheads="1"/>
          </p:cNvSpPr>
          <p:nvPr/>
        </p:nvSpPr>
        <p:spPr bwMode="auto">
          <a:xfrm>
            <a:off x="228600" y="480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1278" name="Rectangle 14"/>
          <p:cNvSpPr>
            <a:spLocks noChangeArrowheads="1"/>
          </p:cNvSpPr>
          <p:nvPr/>
        </p:nvSpPr>
        <p:spPr bwMode="auto">
          <a:xfrm>
            <a:off x="228600" y="5772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1279" name="Rectangle 15"/>
          <p:cNvSpPr>
            <a:spLocks noChangeArrowheads="1"/>
          </p:cNvSpPr>
          <p:nvPr/>
        </p:nvSpPr>
        <p:spPr bwMode="auto">
          <a:xfrm rot="10800000" flipV="1">
            <a:off x="1187624" y="3754541"/>
            <a:ext cx="72008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Suyla söndürmek yasaktır         İçilmez               Yetkisiz kimse girem</a:t>
            </a:r>
            <a:r>
              <a:rPr kumimoji="0" lang="tr-T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ez</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80" name="Rectangle 16"/>
          <p:cNvSpPr>
            <a:spLocks noChangeArrowheads="1"/>
          </p:cNvSpPr>
          <p:nvPr/>
        </p:nvSpPr>
        <p:spPr bwMode="auto">
          <a:xfrm>
            <a:off x="0" y="77152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1281" name="Rectangle 17"/>
          <p:cNvSpPr>
            <a:spLocks noChangeArrowheads="1"/>
          </p:cNvSpPr>
          <p:nvPr/>
        </p:nvSpPr>
        <p:spPr bwMode="auto">
          <a:xfrm>
            <a:off x="1259632" y="5563394"/>
            <a:ext cx="626469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İş makinesi giremez            Dokunma</a:t>
            </a:r>
            <a:endParaRPr kumimoji="0" lang="tr-TR"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9" name="18 Dikdörtgen"/>
          <p:cNvSpPr/>
          <p:nvPr/>
        </p:nvSpPr>
        <p:spPr>
          <a:xfrm>
            <a:off x="3347864" y="1844824"/>
            <a:ext cx="2664295" cy="646331"/>
          </a:xfrm>
          <a:prstGeom prst="rect">
            <a:avLst/>
          </a:prstGeom>
        </p:spPr>
        <p:txBody>
          <a:bodyPr wrap="square">
            <a:spAutoFit/>
          </a:bodyPr>
          <a:lstStyle/>
          <a:p>
            <a:endParaRPr lang="tr-TR"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r>
              <a:rPr lang="tr-TR"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kullanmak yasaktır </a:t>
            </a:r>
            <a:endParaRPr lang="tr-TR" dirty="0">
              <a:effectLst>
                <a:outerShdw blurRad="38100" dist="38100" dir="2700000" algn="tl">
                  <a:srgbClr val="000000">
                    <a:alpha val="43137"/>
                  </a:srgbClr>
                </a:outerShdw>
              </a:effectLst>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23528" y="476672"/>
            <a:ext cx="8496944" cy="1754326"/>
          </a:xfrm>
          <a:prstGeom prst="rect">
            <a:avLst/>
          </a:prstGeom>
        </p:spPr>
        <p:txBody>
          <a:bodyPr wrap="square">
            <a:spAutoFit/>
          </a:bodyPr>
          <a:lstStyle/>
          <a:p>
            <a:pPr lvl="0" indent="666750" fontAlgn="base">
              <a:spcBef>
                <a:spcPct val="0"/>
              </a:spcBef>
              <a:spcAft>
                <a:spcPct val="0"/>
              </a:spcAft>
            </a:pPr>
            <a:r>
              <a:rPr lang="tr-TR" b="1" u="sng" dirty="0" smtClean="0">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Uyarı İşaretleri:</a:t>
            </a:r>
            <a:endParaRPr lang="tr-TR" dirty="0" smtClean="0">
              <a:effectLst>
                <a:outerShdw blurRad="38100" dist="38100" dir="2700000" algn="tl">
                  <a:srgbClr val="000000">
                    <a:alpha val="43137"/>
                  </a:srgbClr>
                </a:outerShdw>
              </a:effectLst>
              <a:latin typeface="Arial" pitchFamily="34" charset="0"/>
              <a:cs typeface="Arial" pitchFamily="34" charset="0"/>
            </a:endParaRPr>
          </a:p>
          <a:p>
            <a:pPr lvl="0" indent="666750" eaLnBrk="0" fontAlgn="base" hangingPunct="0">
              <a:spcBef>
                <a:spcPct val="0"/>
              </a:spcBef>
              <a:spcAft>
                <a:spcPct val="0"/>
              </a:spcAft>
            </a:pPr>
            <a:r>
              <a:rPr lang="tr-TR"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Temel nitelikler</a:t>
            </a:r>
            <a:endParaRPr lang="tr-TR" dirty="0" smtClean="0">
              <a:effectLst>
                <a:outerShdw blurRad="38100" dist="38100" dir="2700000" algn="tl">
                  <a:srgbClr val="000000">
                    <a:alpha val="43137"/>
                  </a:srgbClr>
                </a:outerShdw>
              </a:effectLst>
              <a:latin typeface="Arial" pitchFamily="34" charset="0"/>
              <a:cs typeface="Arial" pitchFamily="34" charset="0"/>
            </a:endParaRPr>
          </a:p>
          <a:p>
            <a:pPr lvl="0" indent="666750" eaLnBrk="0" fontAlgn="base" hangingPunct="0">
              <a:spcBef>
                <a:spcPct val="0"/>
              </a:spcBef>
              <a:spcAft>
                <a:spcPct val="0"/>
              </a:spcAft>
            </a:pPr>
            <a:r>
              <a:rPr lang="tr-TR"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tr-TR"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Üç</a:t>
            </a:r>
            <a:r>
              <a:rPr lang="tr-TR"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gen şeklinde</a:t>
            </a:r>
            <a:endParaRPr lang="tr-TR" dirty="0" smtClean="0">
              <a:effectLst>
                <a:outerShdw blurRad="38100" dist="38100" dir="2700000" algn="tl">
                  <a:srgbClr val="000000">
                    <a:alpha val="43137"/>
                  </a:srgbClr>
                </a:outerShdw>
              </a:effectLst>
              <a:latin typeface="Arial" pitchFamily="34" charset="0"/>
              <a:cs typeface="Arial" pitchFamily="34" charset="0"/>
            </a:endParaRPr>
          </a:p>
          <a:p>
            <a:pPr lvl="0" indent="666750" eaLnBrk="0" fontAlgn="base" hangingPunct="0">
              <a:spcBef>
                <a:spcPct val="0"/>
              </a:spcBef>
              <a:spcAft>
                <a:spcPct val="0"/>
              </a:spcAft>
              <a:buFontTx/>
              <a:buChar char="-"/>
            </a:pPr>
            <a:r>
              <a:rPr lang="tr-TR"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Sarı zemin </a:t>
            </a:r>
            <a:r>
              <a:rPr lang="tr-TR"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zerine siyah </a:t>
            </a:r>
            <a:r>
              <a:rPr lang="tr-TR"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piktogram</a:t>
            </a:r>
            <a:r>
              <a:rPr lang="tr-TR"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siyah </a:t>
            </a:r>
            <a:r>
              <a:rPr lang="tr-TR"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er</a:t>
            </a:r>
            <a:r>
              <a:rPr lang="tr-TR"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ç</a:t>
            </a:r>
            <a:r>
              <a:rPr lang="tr-TR"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eve (sarı kısımlar işaret alanının en az % 50</a:t>
            </a:r>
            <a:r>
              <a:rPr lang="tr-TR" dirty="0" smtClean="0">
                <a:effectLst>
                  <a:outerShdw blurRad="38100" dist="38100" dir="2700000" algn="tl">
                    <a:srgbClr val="000000">
                      <a:alpha val="43137"/>
                    </a:srgbClr>
                  </a:outerShdw>
                </a:effectLst>
                <a:latin typeface="Calibri"/>
                <a:ea typeface="Times New Roman" pitchFamily="18" charset="0"/>
                <a:cs typeface="Times New Roman" pitchFamily="18" charset="0"/>
              </a:rPr>
              <a:t>’</a:t>
            </a:r>
            <a:r>
              <a:rPr lang="tr-TR"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sini kapsayacaktır)</a:t>
            </a:r>
          </a:p>
          <a:p>
            <a:pPr lvl="0" indent="666750" eaLnBrk="0" fontAlgn="base" hangingPunct="0">
              <a:spcBef>
                <a:spcPct val="0"/>
              </a:spcBef>
              <a:spcAft>
                <a:spcPct val="0"/>
              </a:spcAft>
              <a:buFontTx/>
              <a:buChar char="-"/>
            </a:pPr>
            <a:endParaRPr lang="tr-TR" dirty="0" smtClean="0">
              <a:effectLst>
                <a:outerShdw blurRad="38100" dist="38100" dir="2700000" algn="tl">
                  <a:srgbClr val="000000">
                    <a:alpha val="43137"/>
                  </a:srgbClr>
                </a:outerShdw>
              </a:effectLst>
              <a:latin typeface="Arial" pitchFamily="34" charset="0"/>
              <a:cs typeface="Arial" pitchFamily="34" charset="0"/>
            </a:endParaRPr>
          </a:p>
        </p:txBody>
      </p:sp>
      <p:pic>
        <p:nvPicPr>
          <p:cNvPr id="3" name="Picture 6"/>
          <p:cNvPicPr>
            <a:picLocks noChangeAspect="1" noChangeArrowheads="1"/>
          </p:cNvPicPr>
          <p:nvPr/>
        </p:nvPicPr>
        <p:blipFill>
          <a:blip r:embed="rId2" cstate="print"/>
          <a:srcRect/>
          <a:stretch>
            <a:fillRect/>
          </a:stretch>
        </p:blipFill>
        <p:spPr bwMode="auto">
          <a:xfrm>
            <a:off x="1043608" y="2204864"/>
            <a:ext cx="1114425" cy="971550"/>
          </a:xfrm>
          <a:prstGeom prst="rect">
            <a:avLst/>
          </a:prstGeom>
          <a:noFill/>
        </p:spPr>
      </p:pic>
      <p:pic>
        <p:nvPicPr>
          <p:cNvPr id="4" name="Picture 5"/>
          <p:cNvPicPr>
            <a:picLocks noChangeAspect="1" noChangeArrowheads="1"/>
          </p:cNvPicPr>
          <p:nvPr/>
        </p:nvPicPr>
        <p:blipFill>
          <a:blip r:embed="rId3" cstate="print"/>
          <a:srcRect/>
          <a:stretch>
            <a:fillRect/>
          </a:stretch>
        </p:blipFill>
        <p:spPr bwMode="auto">
          <a:xfrm>
            <a:off x="3923928" y="2132856"/>
            <a:ext cx="1114425" cy="971550"/>
          </a:xfrm>
          <a:prstGeom prst="rect">
            <a:avLst/>
          </a:prstGeom>
          <a:noFill/>
        </p:spPr>
      </p:pic>
      <p:pic>
        <p:nvPicPr>
          <p:cNvPr id="5" name="Picture 4"/>
          <p:cNvPicPr>
            <a:picLocks noChangeAspect="1" noChangeArrowheads="1"/>
          </p:cNvPicPr>
          <p:nvPr/>
        </p:nvPicPr>
        <p:blipFill>
          <a:blip r:embed="rId4" cstate="print"/>
          <a:srcRect/>
          <a:stretch>
            <a:fillRect/>
          </a:stretch>
        </p:blipFill>
        <p:spPr bwMode="auto">
          <a:xfrm>
            <a:off x="6156176" y="2204864"/>
            <a:ext cx="1123950" cy="971550"/>
          </a:xfrm>
          <a:prstGeom prst="rect">
            <a:avLst/>
          </a:prstGeom>
          <a:noFill/>
        </p:spPr>
      </p:pic>
      <p:pic>
        <p:nvPicPr>
          <p:cNvPr id="6" name="Picture 3"/>
          <p:cNvPicPr>
            <a:picLocks noChangeAspect="1" noChangeArrowheads="1"/>
          </p:cNvPicPr>
          <p:nvPr/>
        </p:nvPicPr>
        <p:blipFill>
          <a:blip r:embed="rId5" cstate="print"/>
          <a:srcRect/>
          <a:stretch>
            <a:fillRect/>
          </a:stretch>
        </p:blipFill>
        <p:spPr bwMode="auto">
          <a:xfrm>
            <a:off x="1115616" y="3933056"/>
            <a:ext cx="1114425" cy="971550"/>
          </a:xfrm>
          <a:prstGeom prst="rect">
            <a:avLst/>
          </a:prstGeom>
          <a:noFill/>
        </p:spPr>
      </p:pic>
      <p:pic>
        <p:nvPicPr>
          <p:cNvPr id="7" name="Picture 2"/>
          <p:cNvPicPr>
            <a:picLocks noChangeAspect="1" noChangeArrowheads="1"/>
          </p:cNvPicPr>
          <p:nvPr/>
        </p:nvPicPr>
        <p:blipFill>
          <a:blip r:embed="rId6" cstate="print"/>
          <a:srcRect/>
          <a:stretch>
            <a:fillRect/>
          </a:stretch>
        </p:blipFill>
        <p:spPr bwMode="auto">
          <a:xfrm>
            <a:off x="3851920" y="3861048"/>
            <a:ext cx="1123950" cy="971550"/>
          </a:xfrm>
          <a:prstGeom prst="rect">
            <a:avLst/>
          </a:prstGeom>
          <a:noFill/>
        </p:spPr>
      </p:pic>
      <p:pic>
        <p:nvPicPr>
          <p:cNvPr id="8" name="Resim 1"/>
          <p:cNvPicPr>
            <a:picLocks noChangeAspect="1" noChangeArrowheads="1"/>
          </p:cNvPicPr>
          <p:nvPr/>
        </p:nvPicPr>
        <p:blipFill>
          <a:blip r:embed="rId7" cstate="print"/>
          <a:srcRect/>
          <a:stretch>
            <a:fillRect/>
          </a:stretch>
        </p:blipFill>
        <p:spPr bwMode="auto">
          <a:xfrm>
            <a:off x="6300192" y="3789040"/>
            <a:ext cx="1123950" cy="971550"/>
          </a:xfrm>
          <a:prstGeom prst="rect">
            <a:avLst/>
          </a:prstGeom>
          <a:noFill/>
        </p:spPr>
      </p:pic>
      <p:sp>
        <p:nvSpPr>
          <p:cNvPr id="9" name="8 Dikdörtgen"/>
          <p:cNvSpPr/>
          <p:nvPr/>
        </p:nvSpPr>
        <p:spPr>
          <a:xfrm>
            <a:off x="395536" y="3356992"/>
            <a:ext cx="7776864" cy="369332"/>
          </a:xfrm>
          <a:prstGeom prst="rect">
            <a:avLst/>
          </a:prstGeom>
        </p:spPr>
        <p:txBody>
          <a:bodyPr wrap="square">
            <a:spAutoFit/>
          </a:bodyPr>
          <a:lstStyle/>
          <a:p>
            <a:pPr lvl="0" eaLnBrk="0" fontAlgn="base" hangingPunct="0">
              <a:spcBef>
                <a:spcPct val="0"/>
              </a:spcBef>
              <a:spcAft>
                <a:spcPct val="0"/>
              </a:spcAft>
            </a:pPr>
            <a:r>
              <a:rPr lang="tr-TR"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Parlayıcı madde veya y</a:t>
            </a:r>
            <a:r>
              <a:rPr lang="tr-TR"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ksek ısı     Patlayıcı madde         </a:t>
            </a:r>
            <a:r>
              <a:rPr lang="tr-TR"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Toksik</a:t>
            </a:r>
            <a:r>
              <a:rPr lang="tr-TR"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(Zehirli) madde</a:t>
            </a:r>
          </a:p>
        </p:txBody>
      </p:sp>
      <p:sp>
        <p:nvSpPr>
          <p:cNvPr id="10" name="9 Dikdörtgen"/>
          <p:cNvSpPr/>
          <p:nvPr/>
        </p:nvSpPr>
        <p:spPr>
          <a:xfrm>
            <a:off x="323528" y="5301208"/>
            <a:ext cx="7704856" cy="369332"/>
          </a:xfrm>
          <a:prstGeom prst="rect">
            <a:avLst/>
          </a:prstGeom>
        </p:spPr>
        <p:txBody>
          <a:bodyPr wrap="square">
            <a:spAutoFit/>
          </a:bodyPr>
          <a:lstStyle/>
          <a:p>
            <a:pPr lvl="0" algn="r" eaLnBrk="0" fontAlgn="base" hangingPunct="0">
              <a:spcBef>
                <a:spcPct val="0"/>
              </a:spcBef>
              <a:spcAft>
                <a:spcPct val="0"/>
              </a:spcAft>
            </a:pPr>
            <a:r>
              <a:rPr lang="tr-TR"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Aşındırıcı                      Radyasyon                  </a:t>
            </a:r>
            <a:r>
              <a:rPr lang="tr-TR"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Toksik</a:t>
            </a:r>
            <a:r>
              <a:rPr lang="tr-TR"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(Zehirli) madde</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7020272" y="2780928"/>
            <a:ext cx="1114425" cy="971550"/>
          </a:xfrm>
          <a:prstGeom prst="rect">
            <a:avLst/>
          </a:prstGeom>
          <a:noFill/>
        </p:spPr>
      </p:pic>
      <p:pic>
        <p:nvPicPr>
          <p:cNvPr id="3" name="Picture 3"/>
          <p:cNvPicPr>
            <a:picLocks noChangeAspect="1" noChangeArrowheads="1"/>
          </p:cNvPicPr>
          <p:nvPr/>
        </p:nvPicPr>
        <p:blipFill>
          <a:blip r:embed="rId3" cstate="print"/>
          <a:srcRect/>
          <a:stretch>
            <a:fillRect/>
          </a:stretch>
        </p:blipFill>
        <p:spPr bwMode="auto">
          <a:xfrm>
            <a:off x="899592" y="4725144"/>
            <a:ext cx="1114425" cy="971550"/>
          </a:xfrm>
          <a:prstGeom prst="rect">
            <a:avLst/>
          </a:prstGeom>
          <a:noFill/>
        </p:spPr>
      </p:pic>
      <p:pic>
        <p:nvPicPr>
          <p:cNvPr id="4" name="Picture 2"/>
          <p:cNvPicPr>
            <a:picLocks noChangeAspect="1" noChangeArrowheads="1"/>
          </p:cNvPicPr>
          <p:nvPr/>
        </p:nvPicPr>
        <p:blipFill>
          <a:blip r:embed="rId4" cstate="print"/>
          <a:srcRect/>
          <a:stretch>
            <a:fillRect/>
          </a:stretch>
        </p:blipFill>
        <p:spPr bwMode="auto">
          <a:xfrm>
            <a:off x="3563888" y="4725144"/>
            <a:ext cx="1114425" cy="971550"/>
          </a:xfrm>
          <a:prstGeom prst="rect">
            <a:avLst/>
          </a:prstGeom>
          <a:noFill/>
        </p:spPr>
      </p:pic>
      <p:pic>
        <p:nvPicPr>
          <p:cNvPr id="5" name="Resim 1"/>
          <p:cNvPicPr>
            <a:picLocks noChangeAspect="1" noChangeArrowheads="1"/>
          </p:cNvPicPr>
          <p:nvPr/>
        </p:nvPicPr>
        <p:blipFill>
          <a:blip r:embed="rId5" cstate="print"/>
          <a:srcRect/>
          <a:stretch>
            <a:fillRect/>
          </a:stretch>
        </p:blipFill>
        <p:spPr bwMode="auto">
          <a:xfrm>
            <a:off x="6876256" y="4725144"/>
            <a:ext cx="1114425" cy="971550"/>
          </a:xfrm>
          <a:prstGeom prst="rect">
            <a:avLst/>
          </a:prstGeom>
          <a:noFill/>
        </p:spPr>
      </p:pic>
      <p:pic>
        <p:nvPicPr>
          <p:cNvPr id="6" name="Picture 9"/>
          <p:cNvPicPr>
            <a:picLocks noChangeAspect="1" noChangeArrowheads="1"/>
          </p:cNvPicPr>
          <p:nvPr/>
        </p:nvPicPr>
        <p:blipFill>
          <a:blip r:embed="rId6" cstate="print"/>
          <a:srcRect/>
          <a:stretch>
            <a:fillRect/>
          </a:stretch>
        </p:blipFill>
        <p:spPr bwMode="auto">
          <a:xfrm>
            <a:off x="1043608" y="548680"/>
            <a:ext cx="1114425" cy="971550"/>
          </a:xfrm>
          <a:prstGeom prst="rect">
            <a:avLst/>
          </a:prstGeom>
          <a:noFill/>
        </p:spPr>
      </p:pic>
      <p:pic>
        <p:nvPicPr>
          <p:cNvPr id="7" name="Picture 8"/>
          <p:cNvPicPr>
            <a:picLocks noChangeAspect="1" noChangeArrowheads="1"/>
          </p:cNvPicPr>
          <p:nvPr/>
        </p:nvPicPr>
        <p:blipFill>
          <a:blip r:embed="rId7" cstate="print"/>
          <a:srcRect/>
          <a:stretch>
            <a:fillRect/>
          </a:stretch>
        </p:blipFill>
        <p:spPr bwMode="auto">
          <a:xfrm>
            <a:off x="3779912" y="548680"/>
            <a:ext cx="1114425" cy="971550"/>
          </a:xfrm>
          <a:prstGeom prst="rect">
            <a:avLst/>
          </a:prstGeom>
          <a:noFill/>
        </p:spPr>
      </p:pic>
      <p:pic>
        <p:nvPicPr>
          <p:cNvPr id="8" name="Picture 7"/>
          <p:cNvPicPr>
            <a:picLocks noChangeAspect="1" noChangeArrowheads="1"/>
          </p:cNvPicPr>
          <p:nvPr/>
        </p:nvPicPr>
        <p:blipFill>
          <a:blip r:embed="rId8" cstate="print"/>
          <a:srcRect/>
          <a:stretch>
            <a:fillRect/>
          </a:stretch>
        </p:blipFill>
        <p:spPr bwMode="auto">
          <a:xfrm>
            <a:off x="6948264" y="620688"/>
            <a:ext cx="1114425" cy="971550"/>
          </a:xfrm>
          <a:prstGeom prst="rect">
            <a:avLst/>
          </a:prstGeom>
          <a:noFill/>
        </p:spPr>
      </p:pic>
      <p:pic>
        <p:nvPicPr>
          <p:cNvPr id="9" name="Picture 6"/>
          <p:cNvPicPr>
            <a:picLocks noChangeAspect="1" noChangeArrowheads="1"/>
          </p:cNvPicPr>
          <p:nvPr/>
        </p:nvPicPr>
        <p:blipFill>
          <a:blip r:embed="rId9" cstate="print"/>
          <a:srcRect/>
          <a:stretch>
            <a:fillRect/>
          </a:stretch>
        </p:blipFill>
        <p:spPr bwMode="auto">
          <a:xfrm>
            <a:off x="1043608" y="2708920"/>
            <a:ext cx="1114425" cy="971550"/>
          </a:xfrm>
          <a:prstGeom prst="rect">
            <a:avLst/>
          </a:prstGeom>
          <a:noFill/>
        </p:spPr>
      </p:pic>
      <p:pic>
        <p:nvPicPr>
          <p:cNvPr id="10" name="Picture 5"/>
          <p:cNvPicPr>
            <a:picLocks noChangeAspect="1" noChangeArrowheads="1"/>
          </p:cNvPicPr>
          <p:nvPr/>
        </p:nvPicPr>
        <p:blipFill>
          <a:blip r:embed="rId10" cstate="print"/>
          <a:srcRect/>
          <a:stretch>
            <a:fillRect/>
          </a:stretch>
        </p:blipFill>
        <p:spPr bwMode="auto">
          <a:xfrm>
            <a:off x="3707904" y="2708920"/>
            <a:ext cx="1114425" cy="971550"/>
          </a:xfrm>
          <a:prstGeom prst="rect">
            <a:avLst/>
          </a:prstGeom>
          <a:noFill/>
        </p:spPr>
      </p:pic>
      <p:sp>
        <p:nvSpPr>
          <p:cNvPr id="11" name="Rectangle 16"/>
          <p:cNvSpPr>
            <a:spLocks noChangeArrowheads="1"/>
          </p:cNvSpPr>
          <p:nvPr/>
        </p:nvSpPr>
        <p:spPr bwMode="auto">
          <a:xfrm>
            <a:off x="467544" y="1683386"/>
            <a:ext cx="828092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Lazer ışını                                  </a:t>
            </a:r>
            <a:r>
              <a:rPr lang="tr-TR"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Elektrik</a:t>
            </a:r>
            <a:r>
              <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İyonlaştırıcı olmayan</a:t>
            </a:r>
          </a:p>
          <a:p>
            <a:pPr marL="0" marR="0" lvl="0" indent="0" algn="l" defTabSz="914400" rtl="0" eaLnBrk="1" fontAlgn="base" latinLnBrk="0" hangingPunct="1">
              <a:lnSpc>
                <a:spcPct val="100000"/>
              </a:lnSpc>
              <a:spcBef>
                <a:spcPct val="0"/>
              </a:spcBef>
              <a:spcAft>
                <a:spcPct val="0"/>
              </a:spcAft>
              <a:buClrTx/>
              <a:buSzTx/>
              <a:buFontTx/>
              <a:buNone/>
              <a:tabLst/>
            </a:pPr>
            <a:r>
              <a:rPr lang="tr-TR" dirty="0" smtClean="0">
                <a:effectLst>
                  <a:outerShdw blurRad="38100" dist="38100" dir="2700000" algn="tl">
                    <a:srgbClr val="000000">
                      <a:alpha val="43137"/>
                    </a:srgbClr>
                  </a:outerShdw>
                </a:effectLst>
                <a:latin typeface="Times New Roman" pitchFamily="18" charset="0"/>
                <a:cs typeface="Times New Roman" pitchFamily="18" charset="0"/>
              </a:rPr>
              <a:t>                                                                                        </a:t>
            </a:r>
            <a:endPar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9"/>
          <p:cNvSpPr>
            <a:spLocks noChangeArrowheads="1"/>
          </p:cNvSpPr>
          <p:nvPr/>
        </p:nvSpPr>
        <p:spPr bwMode="auto">
          <a:xfrm>
            <a:off x="539552" y="6002176"/>
            <a:ext cx="799288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Kuvvetli manyetik alan                 Engel                                            D</a:t>
            </a:r>
            <a:r>
              <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Times New Roman" pitchFamily="18" charset="0"/>
              </a:rPr>
              <a:t>ü</a:t>
            </a:r>
            <a:r>
              <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şme tehlikesi</a:t>
            </a:r>
            <a:endPar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3" name="12 Dikdörtgen"/>
          <p:cNvSpPr/>
          <p:nvPr/>
        </p:nvSpPr>
        <p:spPr>
          <a:xfrm>
            <a:off x="179512" y="3933057"/>
            <a:ext cx="8640960" cy="369332"/>
          </a:xfrm>
          <a:prstGeom prst="rect">
            <a:avLst/>
          </a:prstGeom>
        </p:spPr>
        <p:txBody>
          <a:bodyPr wrap="square">
            <a:spAutoFit/>
          </a:bodyPr>
          <a:lstStyle/>
          <a:p>
            <a:r>
              <a:rPr lang="tr-TR"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Lazer ışını                          Oksitleyici madde                         İyonlaştırıcı olma</a:t>
            </a:r>
            <a:r>
              <a:rPr lang="tr-TR" dirty="0" smtClean="0">
                <a:latin typeface="Times New Roman" pitchFamily="18" charset="0"/>
                <a:ea typeface="Times New Roman" pitchFamily="18" charset="0"/>
                <a:cs typeface="Times New Roman" pitchFamily="18" charset="0"/>
              </a:rPr>
              <a:t>yan</a:t>
            </a: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1196752"/>
            <a:ext cx="8424936" cy="5078313"/>
          </a:xfrm>
          <a:prstGeom prst="rect">
            <a:avLst/>
          </a:prstGeom>
        </p:spPr>
        <p:txBody>
          <a:bodyPr wrap="square">
            <a:spAutoFit/>
          </a:bodyPr>
          <a:lstStyle/>
          <a:p>
            <a:pPr lvl="0" indent="450850" eaLnBrk="0" fontAlgn="base" hangingPunct="0">
              <a:spcBef>
                <a:spcPct val="0"/>
              </a:spcBef>
              <a:spcAft>
                <a:spcPct val="0"/>
              </a:spcAft>
            </a:pP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Tanımlara göre İş sağlığı ve güvenliği kavramı, çalışanların</a:t>
            </a:r>
            <a:r>
              <a:rPr lang="tr-TR" sz="3600" dirty="0" smtClean="0">
                <a:solidFill>
                  <a:srgbClr val="0070C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tr-TR" sz="3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sağlık ve emniyetinin işyeri sınırları ve iş dolayısıyla doğan tehlikeler karşısında korunmasını kapsamaktadır. Ancak özellikle yaşama çevresinde de çalışanın korunmasının gerekli olduğu fikrinin ileri sürülmesiyle birlikte bu tanımlamaların yeterli olmadıkları ortaya çıkmaya başlamıştır</a:t>
            </a:r>
            <a:r>
              <a:rPr lang="tr-TR" sz="3600"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p:cNvSpPr>
            <a:spLocks noChangeArrowheads="1"/>
          </p:cNvSpPr>
          <p:nvPr/>
        </p:nvSpPr>
        <p:spPr bwMode="auto">
          <a:xfrm rot="10800000" flipV="1">
            <a:off x="1331640" y="5758432"/>
            <a:ext cx="712879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G</a:t>
            </a:r>
            <a:r>
              <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Times New Roman" pitchFamily="18" charset="0"/>
              </a:rPr>
              <a:t>ö</a:t>
            </a:r>
            <a:r>
              <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zl</a:t>
            </a:r>
            <a:r>
              <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Times New Roman" pitchFamily="18" charset="0"/>
              </a:rPr>
              <a:t>ü</a:t>
            </a:r>
            <a:r>
              <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k kullan                         Baret tak                           Eldiven giy</a:t>
            </a:r>
            <a:endPar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3" name="Picture 3"/>
          <p:cNvPicPr>
            <a:picLocks noChangeAspect="1" noChangeArrowheads="1"/>
          </p:cNvPicPr>
          <p:nvPr/>
        </p:nvPicPr>
        <p:blipFill>
          <a:blip r:embed="rId2" cstate="print"/>
          <a:srcRect/>
          <a:stretch>
            <a:fillRect/>
          </a:stretch>
        </p:blipFill>
        <p:spPr bwMode="auto">
          <a:xfrm>
            <a:off x="1331640" y="476672"/>
            <a:ext cx="1114425" cy="971550"/>
          </a:xfrm>
          <a:prstGeom prst="rect">
            <a:avLst/>
          </a:prstGeom>
          <a:noFill/>
        </p:spPr>
      </p:pic>
      <p:pic>
        <p:nvPicPr>
          <p:cNvPr id="4" name="Picture 2"/>
          <p:cNvPicPr>
            <a:picLocks noChangeAspect="1" noChangeArrowheads="1"/>
          </p:cNvPicPr>
          <p:nvPr/>
        </p:nvPicPr>
        <p:blipFill>
          <a:blip r:embed="rId3" cstate="print"/>
          <a:srcRect/>
          <a:stretch>
            <a:fillRect/>
          </a:stretch>
        </p:blipFill>
        <p:spPr bwMode="auto">
          <a:xfrm>
            <a:off x="4391472" y="476672"/>
            <a:ext cx="1114425" cy="971550"/>
          </a:xfrm>
          <a:prstGeom prst="rect">
            <a:avLst/>
          </a:prstGeom>
          <a:noFill/>
        </p:spPr>
      </p:pic>
      <p:pic>
        <p:nvPicPr>
          <p:cNvPr id="5" name="Resim 1"/>
          <p:cNvPicPr>
            <a:picLocks noChangeAspect="1" noChangeArrowheads="1"/>
          </p:cNvPicPr>
          <p:nvPr/>
        </p:nvPicPr>
        <p:blipFill>
          <a:blip r:embed="rId4" cstate="print"/>
          <a:srcRect/>
          <a:stretch>
            <a:fillRect/>
          </a:stretch>
        </p:blipFill>
        <p:spPr bwMode="auto">
          <a:xfrm>
            <a:off x="6911752" y="476672"/>
            <a:ext cx="1114425" cy="971550"/>
          </a:xfrm>
          <a:prstGeom prst="rect">
            <a:avLst/>
          </a:prstGeom>
          <a:noFill/>
        </p:spPr>
      </p:pic>
      <p:sp>
        <p:nvSpPr>
          <p:cNvPr id="6" name="Rectangle 7"/>
          <p:cNvSpPr>
            <a:spLocks noChangeArrowheads="1"/>
          </p:cNvSpPr>
          <p:nvPr/>
        </p:nvSpPr>
        <p:spPr bwMode="auto">
          <a:xfrm>
            <a:off x="899592" y="1482483"/>
            <a:ext cx="788436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Biyolojik risk                           D</a:t>
            </a:r>
            <a:r>
              <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Times New Roman" pitchFamily="18" charset="0"/>
              </a:rPr>
              <a:t>ü</a:t>
            </a:r>
            <a:r>
              <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ş</a:t>
            </a:r>
            <a:r>
              <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Times New Roman" pitchFamily="18" charset="0"/>
              </a:rPr>
              <a:t>ü</a:t>
            </a:r>
            <a:r>
              <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k sıcaklık                  Zararlı veya tahriş</a:t>
            </a:r>
          </a:p>
          <a:p>
            <a:pPr marL="0" marR="0" lvl="0" indent="0" algn="l" defTabSz="914400" rtl="0" eaLnBrk="1" fontAlgn="base" latinLnBrk="0" hangingPunct="1">
              <a:lnSpc>
                <a:spcPct val="100000"/>
              </a:lnSpc>
              <a:spcBef>
                <a:spcPct val="0"/>
              </a:spcBef>
              <a:spcAft>
                <a:spcPct val="0"/>
              </a:spcAft>
              <a:buClrTx/>
              <a:buSzTx/>
              <a:buFontTx/>
              <a:buNone/>
              <a:tabLst/>
            </a:pPr>
            <a:r>
              <a:rPr lang="tr-TR" dirty="0" smtClean="0">
                <a:latin typeface="Times New Roman" pitchFamily="18" charset="0"/>
                <a:cs typeface="Times New Roman" pitchFamily="18" charset="0"/>
              </a:rPr>
              <a:t>                                                                          </a:t>
            </a: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8"/>
          <p:cNvSpPr>
            <a:spLocks noChangeArrowheads="1"/>
          </p:cNvSpPr>
          <p:nvPr/>
        </p:nvSpPr>
        <p:spPr bwMode="auto">
          <a:xfrm>
            <a:off x="395536" y="2037714"/>
            <a:ext cx="835292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66750" algn="l" defTabSz="914400" rtl="0" eaLnBrk="1" fontAlgn="base" latinLnBrk="0" hangingPunct="1">
              <a:lnSpc>
                <a:spcPct val="100000"/>
              </a:lnSpc>
              <a:spcBef>
                <a:spcPct val="0"/>
              </a:spcBef>
              <a:spcAft>
                <a:spcPct val="0"/>
              </a:spcAft>
              <a:buClrTx/>
              <a:buSzTx/>
              <a:buFontTx/>
              <a:buNone/>
              <a:tabLst/>
            </a:pPr>
            <a:endParaRPr kumimoji="0" lang="tr-TR" sz="24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666750" algn="l" defTabSz="914400" rtl="0" eaLnBrk="1" fontAlgn="base" latinLnBrk="0" hangingPunct="1">
              <a:lnSpc>
                <a:spcPct val="100000"/>
              </a:lnSpc>
              <a:spcBef>
                <a:spcPct val="0"/>
              </a:spcBef>
              <a:spcAft>
                <a:spcPct val="0"/>
              </a:spcAft>
              <a:buClrTx/>
              <a:buSzTx/>
              <a:buFontTx/>
              <a:buNone/>
              <a:tabLst/>
            </a:pPr>
            <a:r>
              <a:rPr kumimoji="0" lang="tr-TR" sz="2400" b="1" i="0" u="sng"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Emredici İşaretler:</a:t>
            </a:r>
            <a:endPar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666750"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Temel nitelikler</a:t>
            </a:r>
            <a:endPar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666750"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Daire bi</a:t>
            </a:r>
            <a:r>
              <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Times New Roman" pitchFamily="18" charset="0"/>
              </a:rPr>
              <a:t>ç</a:t>
            </a:r>
            <a:r>
              <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iminde,</a:t>
            </a:r>
            <a:endPar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666750"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Mavi zemin </a:t>
            </a:r>
            <a:r>
              <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Times New Roman" pitchFamily="18" charset="0"/>
              </a:rPr>
              <a:t>ü</a:t>
            </a:r>
            <a:r>
              <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zerine beyaz </a:t>
            </a:r>
            <a:r>
              <a:rPr kumimoji="0" lang="tr-TR" sz="24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piktogram</a:t>
            </a:r>
            <a:r>
              <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(mavi kısımlar işaret alanının en az %50</a:t>
            </a:r>
            <a:r>
              <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Times New Roman" pitchFamily="18" charset="0"/>
              </a:rPr>
              <a:t>’</a:t>
            </a:r>
            <a:r>
              <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sini kapsayacaktır)</a:t>
            </a:r>
            <a:endPar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8" name="Picture 11"/>
          <p:cNvPicPr>
            <a:picLocks noChangeAspect="1" noChangeArrowheads="1"/>
          </p:cNvPicPr>
          <p:nvPr/>
        </p:nvPicPr>
        <p:blipFill>
          <a:blip r:embed="rId5" cstate="print"/>
          <a:srcRect/>
          <a:stretch>
            <a:fillRect/>
          </a:stretch>
        </p:blipFill>
        <p:spPr bwMode="auto">
          <a:xfrm>
            <a:off x="1871192" y="4509120"/>
            <a:ext cx="971550" cy="971550"/>
          </a:xfrm>
          <a:prstGeom prst="rect">
            <a:avLst/>
          </a:prstGeom>
          <a:noFill/>
        </p:spPr>
      </p:pic>
      <p:pic>
        <p:nvPicPr>
          <p:cNvPr id="9" name="Picture 10"/>
          <p:cNvPicPr>
            <a:picLocks noChangeAspect="1" noChangeArrowheads="1"/>
          </p:cNvPicPr>
          <p:nvPr/>
        </p:nvPicPr>
        <p:blipFill>
          <a:blip r:embed="rId6" cstate="print"/>
          <a:srcRect/>
          <a:stretch>
            <a:fillRect/>
          </a:stretch>
        </p:blipFill>
        <p:spPr bwMode="auto">
          <a:xfrm>
            <a:off x="4283968" y="4509120"/>
            <a:ext cx="1141537" cy="971550"/>
          </a:xfrm>
          <a:prstGeom prst="rect">
            <a:avLst/>
          </a:prstGeom>
          <a:noFill/>
        </p:spPr>
      </p:pic>
      <p:pic>
        <p:nvPicPr>
          <p:cNvPr id="10" name="Resim 1"/>
          <p:cNvPicPr>
            <a:picLocks noChangeAspect="1" noChangeArrowheads="1"/>
          </p:cNvPicPr>
          <p:nvPr/>
        </p:nvPicPr>
        <p:blipFill>
          <a:blip r:embed="rId7" cstate="print"/>
          <a:srcRect/>
          <a:stretch>
            <a:fillRect/>
          </a:stretch>
        </p:blipFill>
        <p:spPr bwMode="auto">
          <a:xfrm>
            <a:off x="6732240" y="4509120"/>
            <a:ext cx="1079054" cy="1043558"/>
          </a:xfrm>
          <a:prstGeom prst="rect">
            <a:avLst/>
          </a:prstGeom>
          <a:no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p:cNvPicPr>
            <a:picLocks noChangeAspect="1" noChangeArrowheads="1"/>
          </p:cNvPicPr>
          <p:nvPr/>
        </p:nvPicPr>
        <p:blipFill>
          <a:blip r:embed="rId2" cstate="print"/>
          <a:srcRect/>
          <a:stretch>
            <a:fillRect/>
          </a:stretch>
        </p:blipFill>
        <p:spPr bwMode="auto">
          <a:xfrm>
            <a:off x="1619672" y="4221088"/>
            <a:ext cx="971550" cy="971550"/>
          </a:xfrm>
          <a:prstGeom prst="rect">
            <a:avLst/>
          </a:prstGeom>
          <a:noFill/>
        </p:spPr>
      </p:pic>
      <p:pic>
        <p:nvPicPr>
          <p:cNvPr id="3" name="Resim 1"/>
          <p:cNvPicPr>
            <a:picLocks noChangeAspect="1" noChangeArrowheads="1"/>
          </p:cNvPicPr>
          <p:nvPr/>
        </p:nvPicPr>
        <p:blipFill>
          <a:blip r:embed="rId3" cstate="print"/>
          <a:srcRect/>
          <a:stretch>
            <a:fillRect/>
          </a:stretch>
        </p:blipFill>
        <p:spPr bwMode="auto">
          <a:xfrm>
            <a:off x="4211960" y="4149080"/>
            <a:ext cx="971550" cy="971550"/>
          </a:xfrm>
          <a:prstGeom prst="rect">
            <a:avLst/>
          </a:prstGeom>
          <a:noFill/>
        </p:spPr>
      </p:pic>
      <p:sp>
        <p:nvSpPr>
          <p:cNvPr id="4" name="Rectangle 18"/>
          <p:cNvSpPr>
            <a:spLocks noChangeArrowheads="1"/>
          </p:cNvSpPr>
          <p:nvPr/>
        </p:nvSpPr>
        <p:spPr bwMode="auto">
          <a:xfrm>
            <a:off x="611560" y="5202814"/>
            <a:ext cx="853244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Kulak koruyucu tak</a:t>
            </a:r>
            <a:r>
              <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Times New Roman" pitchFamily="18" charset="0"/>
              </a:rPr>
              <a:t> </a:t>
            </a:r>
            <a:r>
              <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Genel emredici işaret </a:t>
            </a:r>
          </a:p>
          <a:p>
            <a:pPr marL="0" marR="0" lvl="0" indent="0" algn="l" defTabSz="914400" rtl="0" eaLnBrk="1" fontAlgn="base" latinLnBrk="0" hangingPunct="1">
              <a:lnSpc>
                <a:spcPct val="100000"/>
              </a:lnSpc>
              <a:spcBef>
                <a:spcPct val="0"/>
              </a:spcBef>
              <a:spcAft>
                <a:spcPct val="0"/>
              </a:spcAft>
              <a:buClrTx/>
              <a:buSzTx/>
              <a:buFontTx/>
              <a:buNone/>
              <a:tabLst/>
            </a:pPr>
            <a:r>
              <a:rPr lang="tr-TR"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(gerektiğinde başka işaretle birlikte kullanılacaktır</a:t>
            </a:r>
            <a:r>
              <a:rPr kumimoji="0" lang="tr-T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p:cNvPicPr>
            <a:picLocks noChangeAspect="1" noChangeArrowheads="1"/>
          </p:cNvPicPr>
          <p:nvPr/>
        </p:nvPicPr>
        <p:blipFill>
          <a:blip r:embed="rId4" cstate="print"/>
          <a:srcRect/>
          <a:stretch>
            <a:fillRect/>
          </a:stretch>
        </p:blipFill>
        <p:spPr bwMode="auto">
          <a:xfrm>
            <a:off x="6876256" y="273961"/>
            <a:ext cx="971550" cy="971550"/>
          </a:xfrm>
          <a:prstGeom prst="rect">
            <a:avLst/>
          </a:prstGeom>
          <a:noFill/>
        </p:spPr>
      </p:pic>
      <p:pic>
        <p:nvPicPr>
          <p:cNvPr id="6" name="Picture 3"/>
          <p:cNvPicPr>
            <a:picLocks noChangeAspect="1" noChangeArrowheads="1"/>
          </p:cNvPicPr>
          <p:nvPr/>
        </p:nvPicPr>
        <p:blipFill>
          <a:blip r:embed="rId5" cstate="print"/>
          <a:srcRect/>
          <a:stretch>
            <a:fillRect/>
          </a:stretch>
        </p:blipFill>
        <p:spPr bwMode="auto">
          <a:xfrm>
            <a:off x="1619672" y="2218177"/>
            <a:ext cx="971550" cy="971550"/>
          </a:xfrm>
          <a:prstGeom prst="rect">
            <a:avLst/>
          </a:prstGeom>
          <a:noFill/>
        </p:spPr>
      </p:pic>
      <p:pic>
        <p:nvPicPr>
          <p:cNvPr id="7" name="Picture 2"/>
          <p:cNvPicPr>
            <a:picLocks noChangeAspect="1" noChangeArrowheads="1"/>
          </p:cNvPicPr>
          <p:nvPr/>
        </p:nvPicPr>
        <p:blipFill>
          <a:blip r:embed="rId6" cstate="print"/>
          <a:srcRect/>
          <a:stretch>
            <a:fillRect/>
          </a:stretch>
        </p:blipFill>
        <p:spPr bwMode="auto">
          <a:xfrm>
            <a:off x="4139952" y="2218177"/>
            <a:ext cx="971550" cy="971550"/>
          </a:xfrm>
          <a:prstGeom prst="rect">
            <a:avLst/>
          </a:prstGeom>
          <a:noFill/>
        </p:spPr>
      </p:pic>
      <p:pic>
        <p:nvPicPr>
          <p:cNvPr id="8" name="Resim 1"/>
          <p:cNvPicPr>
            <a:picLocks noChangeAspect="1" noChangeArrowheads="1"/>
          </p:cNvPicPr>
          <p:nvPr/>
        </p:nvPicPr>
        <p:blipFill>
          <a:blip r:embed="rId7" cstate="print"/>
          <a:srcRect/>
          <a:stretch>
            <a:fillRect/>
          </a:stretch>
        </p:blipFill>
        <p:spPr bwMode="auto">
          <a:xfrm>
            <a:off x="7020272" y="2218177"/>
            <a:ext cx="971550" cy="971550"/>
          </a:xfrm>
          <a:prstGeom prst="rect">
            <a:avLst/>
          </a:prstGeom>
          <a:noFill/>
        </p:spPr>
      </p:pic>
      <p:sp>
        <p:nvSpPr>
          <p:cNvPr id="9" name="Rectangle 10"/>
          <p:cNvSpPr>
            <a:spLocks noChangeArrowheads="1"/>
          </p:cNvSpPr>
          <p:nvPr/>
        </p:nvSpPr>
        <p:spPr bwMode="auto">
          <a:xfrm>
            <a:off x="251520" y="1349682"/>
            <a:ext cx="856895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Maske kullan                    İş ayakkabısı giy                    Yaya yolun</a:t>
            </a:r>
            <a:r>
              <a:rPr kumimoji="0" lang="tr-T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 kullan</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13"/>
          <p:cNvSpPr>
            <a:spLocks noChangeArrowheads="1"/>
          </p:cNvSpPr>
          <p:nvPr/>
        </p:nvSpPr>
        <p:spPr bwMode="auto">
          <a:xfrm>
            <a:off x="1331640" y="3284984"/>
            <a:ext cx="781236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Koruyucu elbise giy           Y</a:t>
            </a:r>
            <a:r>
              <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Times New Roman" pitchFamily="18" charset="0"/>
              </a:rPr>
              <a:t>ü</a:t>
            </a:r>
            <a:r>
              <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z siperi kullan                   Emniyet kemeri kullan</a:t>
            </a:r>
            <a:endPar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1" name="Picture 6"/>
          <p:cNvPicPr>
            <a:picLocks noChangeAspect="1" noChangeArrowheads="1"/>
          </p:cNvPicPr>
          <p:nvPr/>
        </p:nvPicPr>
        <p:blipFill>
          <a:blip r:embed="rId8" cstate="print"/>
          <a:srcRect/>
          <a:stretch>
            <a:fillRect/>
          </a:stretch>
        </p:blipFill>
        <p:spPr bwMode="auto">
          <a:xfrm>
            <a:off x="1763688" y="273961"/>
            <a:ext cx="971550" cy="971550"/>
          </a:xfrm>
          <a:prstGeom prst="rect">
            <a:avLst/>
          </a:prstGeom>
          <a:noFill/>
        </p:spPr>
      </p:pic>
      <p:pic>
        <p:nvPicPr>
          <p:cNvPr id="12" name="Picture 5"/>
          <p:cNvPicPr>
            <a:picLocks noChangeAspect="1" noChangeArrowheads="1"/>
          </p:cNvPicPr>
          <p:nvPr/>
        </p:nvPicPr>
        <p:blipFill>
          <a:blip r:embed="rId9" cstate="print"/>
          <a:srcRect/>
          <a:stretch>
            <a:fillRect/>
          </a:stretch>
        </p:blipFill>
        <p:spPr bwMode="auto">
          <a:xfrm>
            <a:off x="4283968" y="273961"/>
            <a:ext cx="971550" cy="962025"/>
          </a:xfrm>
          <a:prstGeom prst="rect">
            <a:avLst/>
          </a:prstGeom>
          <a:noFill/>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1"/>
          <p:cNvPicPr>
            <a:picLocks noChangeAspect="1" noChangeArrowheads="1"/>
          </p:cNvPicPr>
          <p:nvPr/>
        </p:nvPicPr>
        <p:blipFill>
          <a:blip r:embed="rId2" cstate="print"/>
          <a:srcRect/>
          <a:stretch>
            <a:fillRect/>
          </a:stretch>
        </p:blipFill>
        <p:spPr bwMode="auto">
          <a:xfrm>
            <a:off x="6876256" y="5229200"/>
            <a:ext cx="1080120" cy="752475"/>
          </a:xfrm>
          <a:prstGeom prst="rect">
            <a:avLst/>
          </a:prstGeom>
          <a:noFill/>
        </p:spPr>
      </p:pic>
      <p:sp>
        <p:nvSpPr>
          <p:cNvPr id="4" name="Rectangle 20"/>
          <p:cNvSpPr>
            <a:spLocks noChangeArrowheads="1"/>
          </p:cNvSpPr>
          <p:nvPr/>
        </p:nvSpPr>
        <p:spPr bwMode="auto">
          <a:xfrm>
            <a:off x="1835696" y="3392996"/>
            <a:ext cx="482453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66750" algn="l"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Acil </a:t>
            </a:r>
            <a:r>
              <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Times New Roman" pitchFamily="18" charset="0"/>
              </a:rPr>
              <a:t>ç</a:t>
            </a:r>
            <a:r>
              <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ıkış ve ka</a:t>
            </a:r>
            <a:r>
              <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Times New Roman" pitchFamily="18" charset="0"/>
              </a:rPr>
              <a:t>ç</a:t>
            </a:r>
            <a:r>
              <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ış yolu</a:t>
            </a:r>
            <a:endPar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66675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8"/>
          <p:cNvPicPr>
            <a:picLocks noChangeAspect="1" noChangeArrowheads="1"/>
          </p:cNvPicPr>
          <p:nvPr/>
        </p:nvPicPr>
        <p:blipFill>
          <a:blip r:embed="rId3" cstate="print"/>
          <a:srcRect/>
          <a:stretch>
            <a:fillRect/>
          </a:stretch>
        </p:blipFill>
        <p:spPr bwMode="auto">
          <a:xfrm>
            <a:off x="3275856" y="3861048"/>
            <a:ext cx="714375" cy="714375"/>
          </a:xfrm>
          <a:prstGeom prst="rect">
            <a:avLst/>
          </a:prstGeom>
          <a:noFill/>
        </p:spPr>
      </p:pic>
      <p:pic>
        <p:nvPicPr>
          <p:cNvPr id="6" name="Picture 7"/>
          <p:cNvPicPr>
            <a:picLocks noChangeAspect="1" noChangeArrowheads="1"/>
          </p:cNvPicPr>
          <p:nvPr/>
        </p:nvPicPr>
        <p:blipFill>
          <a:blip r:embed="rId4" cstate="print"/>
          <a:srcRect/>
          <a:stretch>
            <a:fillRect/>
          </a:stretch>
        </p:blipFill>
        <p:spPr bwMode="auto">
          <a:xfrm>
            <a:off x="4572000" y="3861048"/>
            <a:ext cx="714375" cy="714375"/>
          </a:xfrm>
          <a:prstGeom prst="rect">
            <a:avLst/>
          </a:prstGeom>
          <a:noFill/>
        </p:spPr>
      </p:pic>
      <p:pic>
        <p:nvPicPr>
          <p:cNvPr id="7" name="Picture 6"/>
          <p:cNvPicPr>
            <a:picLocks noChangeAspect="1" noChangeArrowheads="1"/>
          </p:cNvPicPr>
          <p:nvPr/>
        </p:nvPicPr>
        <p:blipFill>
          <a:blip r:embed="rId5" cstate="print"/>
          <a:srcRect/>
          <a:stretch>
            <a:fillRect/>
          </a:stretch>
        </p:blipFill>
        <p:spPr bwMode="auto">
          <a:xfrm>
            <a:off x="6372200" y="3789040"/>
            <a:ext cx="714375" cy="714375"/>
          </a:xfrm>
          <a:prstGeom prst="rect">
            <a:avLst/>
          </a:prstGeom>
          <a:noFill/>
        </p:spPr>
      </p:pic>
      <p:pic>
        <p:nvPicPr>
          <p:cNvPr id="8" name="Picture 5"/>
          <p:cNvPicPr>
            <a:picLocks noChangeAspect="1" noChangeArrowheads="1"/>
          </p:cNvPicPr>
          <p:nvPr/>
        </p:nvPicPr>
        <p:blipFill>
          <a:blip r:embed="rId6" cstate="print"/>
          <a:srcRect/>
          <a:stretch>
            <a:fillRect/>
          </a:stretch>
        </p:blipFill>
        <p:spPr bwMode="auto">
          <a:xfrm>
            <a:off x="1187624" y="5295010"/>
            <a:ext cx="790575" cy="752475"/>
          </a:xfrm>
          <a:prstGeom prst="rect">
            <a:avLst/>
          </a:prstGeom>
          <a:noFill/>
        </p:spPr>
      </p:pic>
      <p:pic>
        <p:nvPicPr>
          <p:cNvPr id="9" name="Picture 4"/>
          <p:cNvPicPr>
            <a:picLocks noChangeAspect="1" noChangeArrowheads="1"/>
          </p:cNvPicPr>
          <p:nvPr/>
        </p:nvPicPr>
        <p:blipFill>
          <a:blip r:embed="rId7" cstate="print"/>
          <a:srcRect/>
          <a:stretch>
            <a:fillRect/>
          </a:stretch>
        </p:blipFill>
        <p:spPr bwMode="auto">
          <a:xfrm>
            <a:off x="2483768" y="5295010"/>
            <a:ext cx="752475" cy="752475"/>
          </a:xfrm>
          <a:prstGeom prst="rect">
            <a:avLst/>
          </a:prstGeom>
          <a:noFill/>
        </p:spPr>
      </p:pic>
      <p:pic>
        <p:nvPicPr>
          <p:cNvPr id="10" name="Picture 3"/>
          <p:cNvPicPr>
            <a:picLocks noChangeAspect="1" noChangeArrowheads="1"/>
          </p:cNvPicPr>
          <p:nvPr/>
        </p:nvPicPr>
        <p:blipFill>
          <a:blip r:embed="rId8" cstate="print"/>
          <a:srcRect/>
          <a:stretch>
            <a:fillRect/>
          </a:stretch>
        </p:blipFill>
        <p:spPr bwMode="auto">
          <a:xfrm>
            <a:off x="3923928" y="5223002"/>
            <a:ext cx="752475" cy="752475"/>
          </a:xfrm>
          <a:prstGeom prst="rect">
            <a:avLst/>
          </a:prstGeom>
          <a:noFill/>
        </p:spPr>
      </p:pic>
      <p:pic>
        <p:nvPicPr>
          <p:cNvPr id="11" name="Picture 2"/>
          <p:cNvPicPr>
            <a:picLocks noChangeAspect="1" noChangeArrowheads="1"/>
          </p:cNvPicPr>
          <p:nvPr/>
        </p:nvPicPr>
        <p:blipFill>
          <a:blip r:embed="rId9" cstate="print"/>
          <a:srcRect/>
          <a:stretch>
            <a:fillRect/>
          </a:stretch>
        </p:blipFill>
        <p:spPr bwMode="auto">
          <a:xfrm>
            <a:off x="5436096" y="5223002"/>
            <a:ext cx="752475" cy="752475"/>
          </a:xfrm>
          <a:prstGeom prst="rect">
            <a:avLst/>
          </a:prstGeom>
          <a:noFill/>
        </p:spPr>
      </p:pic>
      <p:pic>
        <p:nvPicPr>
          <p:cNvPr id="12" name="Picture 14"/>
          <p:cNvPicPr>
            <a:picLocks noChangeAspect="1" noChangeArrowheads="1"/>
          </p:cNvPicPr>
          <p:nvPr/>
        </p:nvPicPr>
        <p:blipFill>
          <a:blip r:embed="rId10" cstate="print"/>
          <a:srcRect/>
          <a:stretch>
            <a:fillRect/>
          </a:stretch>
        </p:blipFill>
        <p:spPr bwMode="auto">
          <a:xfrm>
            <a:off x="1763688" y="2276872"/>
            <a:ext cx="1123950" cy="714375"/>
          </a:xfrm>
          <a:prstGeom prst="rect">
            <a:avLst/>
          </a:prstGeom>
          <a:noFill/>
        </p:spPr>
      </p:pic>
      <p:pic>
        <p:nvPicPr>
          <p:cNvPr id="13" name="Picture 12"/>
          <p:cNvPicPr>
            <a:picLocks noChangeAspect="1" noChangeArrowheads="1"/>
          </p:cNvPicPr>
          <p:nvPr/>
        </p:nvPicPr>
        <p:blipFill>
          <a:blip r:embed="rId11" cstate="print"/>
          <a:srcRect/>
          <a:stretch>
            <a:fillRect/>
          </a:stretch>
        </p:blipFill>
        <p:spPr bwMode="auto">
          <a:xfrm>
            <a:off x="3851920" y="2204864"/>
            <a:ext cx="1123950" cy="714375"/>
          </a:xfrm>
          <a:prstGeom prst="rect">
            <a:avLst/>
          </a:prstGeom>
          <a:noFill/>
        </p:spPr>
      </p:pic>
      <p:pic>
        <p:nvPicPr>
          <p:cNvPr id="14" name="Picture 11"/>
          <p:cNvPicPr>
            <a:picLocks noChangeAspect="1" noChangeArrowheads="1"/>
          </p:cNvPicPr>
          <p:nvPr/>
        </p:nvPicPr>
        <p:blipFill>
          <a:blip r:embed="rId12" cstate="print"/>
          <a:srcRect/>
          <a:stretch>
            <a:fillRect/>
          </a:stretch>
        </p:blipFill>
        <p:spPr bwMode="auto">
          <a:xfrm>
            <a:off x="5796136" y="2060848"/>
            <a:ext cx="714375" cy="1410951"/>
          </a:xfrm>
          <a:prstGeom prst="rect">
            <a:avLst/>
          </a:prstGeom>
          <a:noFill/>
        </p:spPr>
      </p:pic>
      <p:pic>
        <p:nvPicPr>
          <p:cNvPr id="15" name="Picture 10"/>
          <p:cNvPicPr>
            <a:picLocks noChangeAspect="1" noChangeArrowheads="1"/>
          </p:cNvPicPr>
          <p:nvPr/>
        </p:nvPicPr>
        <p:blipFill>
          <a:blip r:embed="rId13" cstate="print"/>
          <a:srcRect/>
          <a:stretch>
            <a:fillRect/>
          </a:stretch>
        </p:blipFill>
        <p:spPr bwMode="auto">
          <a:xfrm>
            <a:off x="7164288" y="2132856"/>
            <a:ext cx="1114425" cy="714375"/>
          </a:xfrm>
          <a:prstGeom prst="rect">
            <a:avLst/>
          </a:prstGeom>
          <a:noFill/>
        </p:spPr>
      </p:pic>
      <p:pic>
        <p:nvPicPr>
          <p:cNvPr id="16" name="Picture 9"/>
          <p:cNvPicPr>
            <a:picLocks noChangeAspect="1" noChangeArrowheads="1"/>
          </p:cNvPicPr>
          <p:nvPr/>
        </p:nvPicPr>
        <p:blipFill>
          <a:blip r:embed="rId14" cstate="print"/>
          <a:srcRect/>
          <a:stretch>
            <a:fillRect/>
          </a:stretch>
        </p:blipFill>
        <p:spPr bwMode="auto">
          <a:xfrm>
            <a:off x="1547664" y="3933056"/>
            <a:ext cx="714375" cy="714375"/>
          </a:xfrm>
          <a:prstGeom prst="rect">
            <a:avLst/>
          </a:prstGeom>
          <a:noFill/>
        </p:spPr>
      </p:pic>
      <p:sp>
        <p:nvSpPr>
          <p:cNvPr id="17" name="Rectangle 15"/>
          <p:cNvSpPr>
            <a:spLocks noChangeArrowheads="1"/>
          </p:cNvSpPr>
          <p:nvPr/>
        </p:nvSpPr>
        <p:spPr bwMode="auto">
          <a:xfrm>
            <a:off x="1115616" y="62732"/>
            <a:ext cx="698477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66750" algn="l" defTabSz="914400" rtl="0" eaLnBrk="1" fontAlgn="base" latinLnBrk="0" hangingPunct="1">
              <a:lnSpc>
                <a:spcPct val="100000"/>
              </a:lnSpc>
              <a:spcBef>
                <a:spcPct val="0"/>
              </a:spcBef>
              <a:spcAft>
                <a:spcPct val="0"/>
              </a:spcAft>
              <a:buClrTx/>
              <a:buSzTx/>
              <a:buFontTx/>
              <a:buNone/>
              <a:tabLst/>
            </a:pPr>
            <a:r>
              <a:rPr kumimoji="0" lang="tr-TR" sz="2400" b="1" i="0"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Acil </a:t>
            </a:r>
            <a:r>
              <a:rPr kumimoji="0" lang="tr-TR" sz="2400" b="1" i="0" strike="noStrike" cap="none" normalizeH="0" baseline="0" dirty="0" smtClean="0">
                <a:ln>
                  <a:noFill/>
                </a:ln>
                <a:solidFill>
                  <a:srgbClr val="00B0F0"/>
                </a:solidFill>
                <a:effectLst/>
                <a:latin typeface="Calibri"/>
                <a:ea typeface="Times New Roman" pitchFamily="18" charset="0"/>
                <a:cs typeface="Times New Roman" pitchFamily="18" charset="0"/>
              </a:rPr>
              <a:t>Ç</a:t>
            </a:r>
            <a:r>
              <a:rPr kumimoji="0" lang="tr-TR" sz="2400" b="1" i="0"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ıkış ve İlk Yardım İşaretleri</a:t>
            </a:r>
            <a:r>
              <a:rPr kumimoji="0" lang="tr-TR" sz="2400" b="1" i="0" u="sng"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a:t>
            </a:r>
            <a:endParaRPr kumimoji="0" lang="tr-TR" sz="2400" b="0" i="0" u="none" strike="noStrike" cap="none" normalizeH="0" baseline="0" dirty="0" smtClean="0">
              <a:ln>
                <a:noFill/>
              </a:ln>
              <a:solidFill>
                <a:srgbClr val="00B0F0"/>
              </a:solidFill>
              <a:effectLst/>
              <a:latin typeface="Arial" pitchFamily="34" charset="0"/>
              <a:cs typeface="Arial" pitchFamily="34" charset="0"/>
            </a:endParaRPr>
          </a:p>
          <a:p>
            <a:pPr marL="0" marR="0" lvl="0" indent="666750"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Temel nitelikler</a:t>
            </a:r>
            <a:endPar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666750"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Dikd</a:t>
            </a:r>
            <a:r>
              <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Times New Roman" pitchFamily="18" charset="0"/>
              </a:rPr>
              <a:t>ö</a:t>
            </a:r>
            <a:r>
              <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rtgen veya kare bi</a:t>
            </a:r>
            <a:r>
              <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Times New Roman" pitchFamily="18" charset="0"/>
              </a:rPr>
              <a:t>ç</a:t>
            </a:r>
            <a:r>
              <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iminde,</a:t>
            </a:r>
            <a:endPar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666750"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Yeşil zemin </a:t>
            </a:r>
            <a:r>
              <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Times New Roman" pitchFamily="18" charset="0"/>
              </a:rPr>
              <a:t>ü</a:t>
            </a:r>
            <a:r>
              <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zerine beyaz </a:t>
            </a:r>
            <a:r>
              <a:rPr kumimoji="0" lang="tr-TR" sz="24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piktogram</a:t>
            </a:r>
            <a:r>
              <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(yeşil kısımlar işaret alanının en az %50</a:t>
            </a:r>
            <a:r>
              <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Times New Roman" pitchFamily="18" charset="0"/>
              </a:rPr>
              <a:t>’</a:t>
            </a:r>
            <a:r>
              <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sini kapsayacaktır)</a:t>
            </a:r>
            <a:endPar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666750" algn="l" defTabSz="914400" rtl="0" eaLnBrk="0" fontAlgn="base" latinLnBrk="0" hangingPunct="0">
              <a:lnSpc>
                <a:spcPct val="100000"/>
              </a:lnSpc>
              <a:spcBef>
                <a:spcPct val="0"/>
              </a:spcBef>
              <a:spcAft>
                <a:spcPct val="0"/>
              </a:spcAft>
              <a:buClrTx/>
              <a:buSzTx/>
              <a:buFontTx/>
              <a:buNone/>
              <a:tabLst/>
            </a:pPr>
            <a:endPar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8" name="Rectangle 17"/>
          <p:cNvSpPr>
            <a:spLocks noChangeArrowheads="1"/>
          </p:cNvSpPr>
          <p:nvPr/>
        </p:nvSpPr>
        <p:spPr bwMode="auto">
          <a:xfrm>
            <a:off x="0" y="1564722"/>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tr-TR"/>
          </a:p>
        </p:txBody>
      </p:sp>
      <p:sp>
        <p:nvSpPr>
          <p:cNvPr id="51" name="50 Dikdörtgen"/>
          <p:cNvSpPr/>
          <p:nvPr/>
        </p:nvSpPr>
        <p:spPr>
          <a:xfrm>
            <a:off x="2195737" y="4721662"/>
            <a:ext cx="4210740" cy="369332"/>
          </a:xfrm>
          <a:prstGeom prst="rect">
            <a:avLst/>
          </a:prstGeom>
        </p:spPr>
        <p:txBody>
          <a:bodyPr wrap="square">
            <a:spAutoFit/>
          </a:bodyPr>
          <a:lstStyle/>
          <a:p>
            <a:pPr lvl="0" indent="666750" fontAlgn="base">
              <a:spcBef>
                <a:spcPct val="0"/>
              </a:spcBef>
              <a:spcAft>
                <a:spcPct val="0"/>
              </a:spcAft>
            </a:pPr>
            <a:r>
              <a:rPr lang="tr-TR"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Y</a:t>
            </a:r>
            <a:r>
              <a:rPr lang="tr-TR"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nler (Yardımcı bilgi işareti)</a:t>
            </a:r>
            <a:endParaRPr lang="tr-TR"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55" name="54 Dikdörtgen"/>
          <p:cNvSpPr/>
          <p:nvPr/>
        </p:nvSpPr>
        <p:spPr>
          <a:xfrm>
            <a:off x="1115616" y="6165304"/>
            <a:ext cx="3888432" cy="369332"/>
          </a:xfrm>
          <a:prstGeom prst="rect">
            <a:avLst/>
          </a:prstGeom>
        </p:spPr>
        <p:txBody>
          <a:bodyPr wrap="square">
            <a:spAutoFit/>
          </a:bodyPr>
          <a:lstStyle/>
          <a:p>
            <a:r>
              <a:rPr lang="tr-TR" sz="1100" dirty="0" smtClean="0">
                <a:latin typeface="Times New Roman" pitchFamily="18" charset="0"/>
                <a:ea typeface="Times New Roman" pitchFamily="18" charset="0"/>
                <a:cs typeface="Times New Roman" pitchFamily="18" charset="0"/>
              </a:rPr>
              <a:t> </a:t>
            </a:r>
            <a:r>
              <a:rPr lang="tr-TR"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İlk Yardım     Sedye       G</a:t>
            </a:r>
            <a:r>
              <a:rPr lang="tr-TR"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ü</a:t>
            </a:r>
            <a:r>
              <a:rPr lang="tr-TR"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venlik duşu</a:t>
            </a:r>
            <a:endParaRPr lang="tr-TR" dirty="0">
              <a:effectLst>
                <a:outerShdw blurRad="38100" dist="38100" dir="2700000" algn="tl">
                  <a:srgbClr val="000000">
                    <a:alpha val="43137"/>
                  </a:srgbClr>
                </a:outerShdw>
              </a:effectLst>
            </a:endParaRPr>
          </a:p>
        </p:txBody>
      </p:sp>
      <p:sp>
        <p:nvSpPr>
          <p:cNvPr id="57" name="56 Dikdörtgen"/>
          <p:cNvSpPr/>
          <p:nvPr/>
        </p:nvSpPr>
        <p:spPr>
          <a:xfrm>
            <a:off x="5220072" y="6093296"/>
            <a:ext cx="1224136" cy="369332"/>
          </a:xfrm>
          <a:prstGeom prst="rect">
            <a:avLst/>
          </a:prstGeom>
        </p:spPr>
        <p:txBody>
          <a:bodyPr wrap="square">
            <a:spAutoFit/>
          </a:bodyPr>
          <a:lstStyle/>
          <a:p>
            <a:r>
              <a:rPr lang="tr-TR"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G</a:t>
            </a:r>
            <a:r>
              <a:rPr lang="tr-TR" dirty="0" smtClean="0">
                <a:effectLst>
                  <a:outerShdw blurRad="38100" dist="38100" dir="2700000" algn="tl">
                    <a:srgbClr val="000000">
                      <a:alpha val="43137"/>
                    </a:srgbClr>
                  </a:outerShdw>
                </a:effectLst>
                <a:latin typeface="Calibri"/>
                <a:ea typeface="Times New Roman" pitchFamily="18" charset="0"/>
                <a:cs typeface="Times New Roman" pitchFamily="18" charset="0"/>
              </a:rPr>
              <a:t>ö</a:t>
            </a:r>
            <a:r>
              <a:rPr lang="tr-TR"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z duşu </a:t>
            </a:r>
            <a:endParaRPr lang="tr-TR" dirty="0">
              <a:effectLst>
                <a:outerShdw blurRad="38100" dist="38100" dir="2700000" algn="tl">
                  <a:srgbClr val="000000">
                    <a:alpha val="43137"/>
                  </a:srgbClr>
                </a:outerShdw>
              </a:effectLst>
            </a:endParaRPr>
          </a:p>
        </p:txBody>
      </p:sp>
      <p:sp>
        <p:nvSpPr>
          <p:cNvPr id="58" name="57 Dikdörtgen"/>
          <p:cNvSpPr/>
          <p:nvPr/>
        </p:nvSpPr>
        <p:spPr>
          <a:xfrm>
            <a:off x="6444208" y="5949280"/>
            <a:ext cx="2088232" cy="861774"/>
          </a:xfrm>
          <a:prstGeom prst="rect">
            <a:avLst/>
          </a:prstGeom>
        </p:spPr>
        <p:txBody>
          <a:bodyPr wrap="square">
            <a:spAutoFit/>
          </a:bodyPr>
          <a:lstStyle/>
          <a:p>
            <a:pPr lvl="0" fontAlgn="base">
              <a:spcBef>
                <a:spcPct val="0"/>
              </a:spcBef>
              <a:spcAft>
                <a:spcPct val="0"/>
              </a:spcAft>
            </a:pPr>
            <a:r>
              <a:rPr lang="tr-TR" dirty="0" smtClean="0">
                <a:latin typeface="Times New Roman" pitchFamily="18" charset="0"/>
                <a:ea typeface="Times New Roman" pitchFamily="18" charset="0"/>
                <a:cs typeface="Times New Roman" pitchFamily="18" charset="0"/>
              </a:rPr>
              <a:t>     </a:t>
            </a:r>
          </a:p>
          <a:p>
            <a:pPr lvl="0" fontAlgn="base">
              <a:spcBef>
                <a:spcPct val="0"/>
              </a:spcBef>
              <a:spcAft>
                <a:spcPct val="0"/>
              </a:spcAft>
            </a:pPr>
            <a:r>
              <a:rPr lang="tr-TR" sz="3200" dirty="0" smtClean="0">
                <a:latin typeface="Times New Roman" pitchFamily="18" charset="0"/>
                <a:cs typeface="Times New Roman" pitchFamily="18" charset="0"/>
              </a:rPr>
              <a:t>         </a:t>
            </a:r>
            <a:endParaRPr lang="tr-TR" sz="3200" dirty="0" smtClean="0">
              <a:latin typeface="Arial" pitchFamily="34" charset="0"/>
              <a:cs typeface="Arial" pitchFamily="34" charset="0"/>
            </a:endParaRPr>
          </a:p>
        </p:txBody>
      </p:sp>
      <p:sp>
        <p:nvSpPr>
          <p:cNvPr id="59" name="58 Dikdörtgen"/>
          <p:cNvSpPr/>
          <p:nvPr/>
        </p:nvSpPr>
        <p:spPr>
          <a:xfrm>
            <a:off x="6516216" y="5805264"/>
            <a:ext cx="2088231" cy="923330"/>
          </a:xfrm>
          <a:prstGeom prst="rect">
            <a:avLst/>
          </a:prstGeom>
        </p:spPr>
        <p:txBody>
          <a:bodyPr wrap="square">
            <a:spAutoFit/>
          </a:bodyPr>
          <a:lstStyle/>
          <a:p>
            <a:endParaRPr lang="tr-TR" dirty="0" smtClean="0">
              <a:latin typeface="Times New Roman" pitchFamily="18" charset="0"/>
              <a:ea typeface="Times New Roman" pitchFamily="18" charset="0"/>
              <a:cs typeface="Times New Roman" pitchFamily="18" charset="0"/>
            </a:endParaRPr>
          </a:p>
          <a:p>
            <a:r>
              <a:rPr lang="tr-TR"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ilk yardım  telefonu</a:t>
            </a:r>
          </a:p>
          <a:p>
            <a:endParaRPr lang="tr-TR"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noChangeArrowheads="1"/>
          </p:cNvPicPr>
          <p:nvPr/>
        </p:nvPicPr>
        <p:blipFill>
          <a:blip r:embed="rId2" cstate="print"/>
          <a:srcRect/>
          <a:stretch>
            <a:fillRect/>
          </a:stretch>
        </p:blipFill>
        <p:spPr bwMode="auto">
          <a:xfrm>
            <a:off x="1835696" y="2636912"/>
            <a:ext cx="714375" cy="714375"/>
          </a:xfrm>
          <a:prstGeom prst="rect">
            <a:avLst/>
          </a:prstGeom>
          <a:noFill/>
        </p:spPr>
      </p:pic>
      <p:pic>
        <p:nvPicPr>
          <p:cNvPr id="3" name="Picture 8"/>
          <p:cNvPicPr>
            <a:picLocks noChangeAspect="1" noChangeArrowheads="1"/>
          </p:cNvPicPr>
          <p:nvPr/>
        </p:nvPicPr>
        <p:blipFill>
          <a:blip r:embed="rId3" cstate="print"/>
          <a:srcRect/>
          <a:stretch>
            <a:fillRect/>
          </a:stretch>
        </p:blipFill>
        <p:spPr bwMode="auto">
          <a:xfrm>
            <a:off x="3707904" y="2564904"/>
            <a:ext cx="714375" cy="714375"/>
          </a:xfrm>
          <a:prstGeom prst="rect">
            <a:avLst/>
          </a:prstGeom>
          <a:noFill/>
        </p:spPr>
      </p:pic>
      <p:pic>
        <p:nvPicPr>
          <p:cNvPr id="4" name="Picture 7"/>
          <p:cNvPicPr>
            <a:picLocks noChangeAspect="1" noChangeArrowheads="1"/>
          </p:cNvPicPr>
          <p:nvPr/>
        </p:nvPicPr>
        <p:blipFill>
          <a:blip r:embed="rId4" cstate="print"/>
          <a:srcRect/>
          <a:stretch>
            <a:fillRect/>
          </a:stretch>
        </p:blipFill>
        <p:spPr bwMode="auto">
          <a:xfrm>
            <a:off x="5652120" y="2492896"/>
            <a:ext cx="714375" cy="714375"/>
          </a:xfrm>
          <a:prstGeom prst="rect">
            <a:avLst/>
          </a:prstGeom>
          <a:noFill/>
        </p:spPr>
      </p:pic>
      <p:pic>
        <p:nvPicPr>
          <p:cNvPr id="5" name="Picture 6"/>
          <p:cNvPicPr>
            <a:picLocks noChangeAspect="1" noChangeArrowheads="1"/>
          </p:cNvPicPr>
          <p:nvPr/>
        </p:nvPicPr>
        <p:blipFill>
          <a:blip r:embed="rId5" cstate="print"/>
          <a:srcRect/>
          <a:stretch>
            <a:fillRect/>
          </a:stretch>
        </p:blipFill>
        <p:spPr bwMode="auto">
          <a:xfrm>
            <a:off x="7524328" y="2564904"/>
            <a:ext cx="714375" cy="714375"/>
          </a:xfrm>
          <a:prstGeom prst="rect">
            <a:avLst/>
          </a:prstGeom>
          <a:noFill/>
        </p:spPr>
      </p:pic>
      <p:pic>
        <p:nvPicPr>
          <p:cNvPr id="6" name="Picture 5"/>
          <p:cNvPicPr>
            <a:picLocks noChangeAspect="1" noChangeArrowheads="1"/>
          </p:cNvPicPr>
          <p:nvPr/>
        </p:nvPicPr>
        <p:blipFill>
          <a:blip r:embed="rId6" cstate="print"/>
          <a:srcRect/>
          <a:stretch>
            <a:fillRect/>
          </a:stretch>
        </p:blipFill>
        <p:spPr bwMode="auto">
          <a:xfrm>
            <a:off x="1691680" y="4293096"/>
            <a:ext cx="714375" cy="714375"/>
          </a:xfrm>
          <a:prstGeom prst="rect">
            <a:avLst/>
          </a:prstGeom>
          <a:noFill/>
        </p:spPr>
      </p:pic>
      <p:pic>
        <p:nvPicPr>
          <p:cNvPr id="7" name="Picture 4"/>
          <p:cNvPicPr>
            <a:picLocks noChangeAspect="1" noChangeArrowheads="1"/>
          </p:cNvPicPr>
          <p:nvPr/>
        </p:nvPicPr>
        <p:blipFill>
          <a:blip r:embed="rId7" cstate="print"/>
          <a:srcRect/>
          <a:stretch>
            <a:fillRect/>
          </a:stretch>
        </p:blipFill>
        <p:spPr bwMode="auto">
          <a:xfrm>
            <a:off x="3635896" y="4293096"/>
            <a:ext cx="714375" cy="714375"/>
          </a:xfrm>
          <a:prstGeom prst="rect">
            <a:avLst/>
          </a:prstGeom>
          <a:noFill/>
        </p:spPr>
      </p:pic>
      <p:pic>
        <p:nvPicPr>
          <p:cNvPr id="8" name="Picture 3"/>
          <p:cNvPicPr>
            <a:picLocks noChangeAspect="1" noChangeArrowheads="1"/>
          </p:cNvPicPr>
          <p:nvPr/>
        </p:nvPicPr>
        <p:blipFill>
          <a:blip r:embed="rId8" cstate="print"/>
          <a:srcRect/>
          <a:stretch>
            <a:fillRect/>
          </a:stretch>
        </p:blipFill>
        <p:spPr bwMode="auto">
          <a:xfrm>
            <a:off x="5580112" y="4293096"/>
            <a:ext cx="714375" cy="714375"/>
          </a:xfrm>
          <a:prstGeom prst="rect">
            <a:avLst/>
          </a:prstGeom>
          <a:noFill/>
        </p:spPr>
      </p:pic>
      <p:pic>
        <p:nvPicPr>
          <p:cNvPr id="9" name="Picture 2"/>
          <p:cNvPicPr>
            <a:picLocks noChangeAspect="1" noChangeArrowheads="1"/>
          </p:cNvPicPr>
          <p:nvPr/>
        </p:nvPicPr>
        <p:blipFill>
          <a:blip r:embed="rId9" cstate="print"/>
          <a:srcRect/>
          <a:stretch>
            <a:fillRect/>
          </a:stretch>
        </p:blipFill>
        <p:spPr bwMode="auto">
          <a:xfrm>
            <a:off x="7524328" y="4365104"/>
            <a:ext cx="714375" cy="714375"/>
          </a:xfrm>
          <a:prstGeom prst="rect">
            <a:avLst/>
          </a:prstGeom>
          <a:noFill/>
        </p:spPr>
      </p:pic>
      <p:sp>
        <p:nvSpPr>
          <p:cNvPr id="10" name="Rectangle 10"/>
          <p:cNvSpPr>
            <a:spLocks noChangeArrowheads="1"/>
          </p:cNvSpPr>
          <p:nvPr/>
        </p:nvSpPr>
        <p:spPr bwMode="auto">
          <a:xfrm>
            <a:off x="899592" y="333001"/>
            <a:ext cx="792088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66750" algn="l"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Yangınla M</a:t>
            </a:r>
            <a:r>
              <a:rPr kumimoji="0" lang="tr-T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Times New Roman" pitchFamily="18" charset="0"/>
              </a:rPr>
              <a:t>ü</a:t>
            </a:r>
            <a:r>
              <a:rPr kumimoji="0" lang="tr-T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cadele İşaretleri:</a:t>
            </a:r>
            <a:endPar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666750"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Temel nitelikler</a:t>
            </a:r>
            <a:endPar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666750"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Dikd</a:t>
            </a:r>
            <a:r>
              <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Times New Roman" pitchFamily="18" charset="0"/>
              </a:rPr>
              <a:t>ö</a:t>
            </a:r>
            <a:r>
              <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rtgen veya kare bi</a:t>
            </a:r>
            <a:r>
              <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Times New Roman" pitchFamily="18" charset="0"/>
              </a:rPr>
              <a:t>ç</a:t>
            </a:r>
            <a:r>
              <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iminde,</a:t>
            </a:r>
            <a:endPar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666750"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Kırmızı zemin </a:t>
            </a:r>
            <a:r>
              <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Times New Roman" pitchFamily="18" charset="0"/>
              </a:rPr>
              <a:t>ü</a:t>
            </a:r>
            <a:r>
              <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zerine beyaz </a:t>
            </a:r>
            <a:r>
              <a:rPr kumimoji="0" lang="tr-TR" sz="24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piktogram</a:t>
            </a:r>
            <a:r>
              <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(kırmızı kısımlar işaret alanının en az % 50</a:t>
            </a:r>
            <a:r>
              <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Times New Roman" pitchFamily="18" charset="0"/>
              </a:rPr>
              <a:t>’</a:t>
            </a:r>
            <a:r>
              <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sini kapsayacaktır)</a:t>
            </a:r>
            <a:endPar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666750" algn="l" defTabSz="914400" rtl="0" eaLnBrk="0" fontAlgn="base" latinLnBrk="0" hangingPunct="0">
              <a:lnSpc>
                <a:spcPct val="100000"/>
              </a:lnSpc>
              <a:spcBef>
                <a:spcPct val="0"/>
              </a:spcBef>
              <a:spcAft>
                <a:spcPct val="0"/>
              </a:spcAft>
              <a:buClrTx/>
              <a:buSzTx/>
              <a:buFontTx/>
              <a:buNone/>
              <a:tabLst/>
            </a:pPr>
            <a:endPar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Rectangle 14"/>
          <p:cNvSpPr>
            <a:spLocks noChangeArrowheads="1"/>
          </p:cNvSpPr>
          <p:nvPr/>
        </p:nvSpPr>
        <p:spPr bwMode="auto">
          <a:xfrm>
            <a:off x="1187624" y="3392571"/>
            <a:ext cx="7956376" cy="8156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Yangın Hortumu        Yangın Merdiveni    Yangın S</a:t>
            </a:r>
            <a:r>
              <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Times New Roman" pitchFamily="18" charset="0"/>
              </a:rPr>
              <a:t>ö</a:t>
            </a:r>
            <a:r>
              <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nd</a:t>
            </a:r>
            <a:r>
              <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Times New Roman" pitchFamily="18" charset="0"/>
              </a:rPr>
              <a:t>ü</a:t>
            </a:r>
            <a:r>
              <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rme  </a:t>
            </a:r>
          </a:p>
          <a:p>
            <a:pPr lvl="0" fontAlgn="base">
              <a:spcBef>
                <a:spcPct val="0"/>
              </a:spcBef>
              <a:spcAft>
                <a:spcPct val="0"/>
              </a:spcAft>
            </a:pPr>
            <a:r>
              <a:rPr lang="tr-TR"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Cihazı</a:t>
            </a:r>
            <a:endPar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8"/>
          <p:cNvSpPr>
            <a:spLocks noChangeArrowheads="1"/>
          </p:cNvSpPr>
          <p:nvPr/>
        </p:nvSpPr>
        <p:spPr bwMode="auto">
          <a:xfrm>
            <a:off x="467544" y="5532925"/>
            <a:ext cx="662473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Y</a:t>
            </a:r>
            <a:r>
              <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Times New Roman" pitchFamily="18" charset="0"/>
              </a:rPr>
              <a:t>ö</a:t>
            </a:r>
            <a:r>
              <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nler (Yardımcı bilgi işareti)</a:t>
            </a:r>
            <a:endPar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3" name="12 Dikdörtgen"/>
          <p:cNvSpPr/>
          <p:nvPr/>
        </p:nvSpPr>
        <p:spPr>
          <a:xfrm>
            <a:off x="7164288" y="3356993"/>
            <a:ext cx="1656184" cy="646331"/>
          </a:xfrm>
          <a:prstGeom prst="rect">
            <a:avLst/>
          </a:prstGeom>
        </p:spPr>
        <p:txBody>
          <a:bodyPr wrap="square">
            <a:spAutoFit/>
          </a:bodyPr>
          <a:lstStyle/>
          <a:p>
            <a:r>
              <a:rPr lang="tr-TR"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Acil Yangın Telefonu</a:t>
            </a:r>
            <a:endParaRPr lang="tr-TR" dirty="0">
              <a:effectLst>
                <a:outerShdw blurRad="38100" dist="38100" dir="2700000" algn="tl">
                  <a:srgbClr val="000000">
                    <a:alpha val="43137"/>
                  </a:srgbClr>
                </a:outerShdw>
              </a:effectLst>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3.xml><?xml version="1.0" encoding="utf-8"?>
<a:theme xmlns:a="http://schemas.openxmlformats.org/drawingml/2006/main" name="1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294</TotalTime>
  <Words>4787</Words>
  <Application>Microsoft Office PowerPoint</Application>
  <PresentationFormat>Ekran Gösterisi (4:3)</PresentationFormat>
  <Paragraphs>387</Paragraphs>
  <Slides>93</Slides>
  <Notes>0</Notes>
  <HiddenSlides>0</HiddenSlides>
  <MMClips>0</MMClips>
  <ScaleCrop>false</ScaleCrop>
  <HeadingPairs>
    <vt:vector size="4" baseType="variant">
      <vt:variant>
        <vt:lpstr>Tema</vt:lpstr>
      </vt:variant>
      <vt:variant>
        <vt:i4>3</vt:i4>
      </vt:variant>
      <vt:variant>
        <vt:lpstr>Slayt Başlıkları</vt:lpstr>
      </vt:variant>
      <vt:variant>
        <vt:i4>93</vt:i4>
      </vt:variant>
    </vt:vector>
  </HeadingPairs>
  <TitlesOfParts>
    <vt:vector size="96" baseType="lpstr">
      <vt:lpstr>Akış</vt:lpstr>
      <vt:lpstr>Decatur</vt:lpstr>
      <vt:lpstr>1_Akış</vt:lpstr>
      <vt:lpstr>     PALANDÖKEN İLÇE MEM İŞ SAĞLIĞI VE GÜVENLİĞİ BÜROSU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 SAĞLIĞI  VE GÜVENLİĞİ</dc:title>
  <dc:creator>Bilgisayar</dc:creator>
  <cp:lastModifiedBy>HAMZA FIRAT</cp:lastModifiedBy>
  <cp:revision>125</cp:revision>
  <dcterms:created xsi:type="dcterms:W3CDTF">2002-01-02T18:27:24Z</dcterms:created>
  <dcterms:modified xsi:type="dcterms:W3CDTF">2016-03-25T14:46:24Z</dcterms:modified>
</cp:coreProperties>
</file>