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1"/>
  </p:notesMasterIdLst>
  <p:sldIdLst>
    <p:sldId id="256" r:id="rId2"/>
    <p:sldId id="257" r:id="rId3"/>
    <p:sldId id="258" r:id="rId4"/>
    <p:sldId id="259" r:id="rId5"/>
    <p:sldId id="285"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6" r:id="rId29"/>
    <p:sldId id="280"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282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7EC9F2-C3B9-4BFE-B8FB-BD86C49897F8}" type="datetimeFigureOut">
              <a:rPr lang="tr-TR" smtClean="0"/>
              <a:pPr/>
              <a:t>16.03.2016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985EA2-6768-424B-81E9-540938B261D4}" type="slidenum">
              <a:rPr lang="tr-TR" smtClean="0"/>
              <a:pPr/>
              <a:t>‹#›</a:t>
            </a:fld>
            <a:endParaRPr lang="tr-TR"/>
          </a:p>
        </p:txBody>
      </p:sp>
    </p:spTree>
    <p:extLst>
      <p:ext uri="{BB962C8B-B14F-4D97-AF65-F5344CB8AC3E}">
        <p14:creationId xmlns:p14="http://schemas.microsoft.com/office/powerpoint/2010/main" val="733713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smtClean="0"/>
          </a:p>
          <a:p>
            <a:endParaRPr lang="tr-TR" dirty="0"/>
          </a:p>
        </p:txBody>
      </p:sp>
      <p:sp>
        <p:nvSpPr>
          <p:cNvPr id="4" name="3 Slayt Numarası Yer Tutucusu"/>
          <p:cNvSpPr>
            <a:spLocks noGrp="1"/>
          </p:cNvSpPr>
          <p:nvPr>
            <p:ph type="sldNum" sz="quarter" idx="10"/>
          </p:nvPr>
        </p:nvSpPr>
        <p:spPr/>
        <p:txBody>
          <a:bodyPr/>
          <a:lstStyle/>
          <a:p>
            <a:fld id="{55985EA2-6768-424B-81E9-540938B261D4}"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Hamza</a:t>
            </a:r>
            <a:r>
              <a:rPr lang="tr-TR" baseline="0" dirty="0" smtClean="0"/>
              <a:t> FIRAT</a:t>
            </a:r>
          </a:p>
          <a:p>
            <a:r>
              <a:rPr lang="tr-TR" baseline="0" dirty="0" smtClean="0"/>
              <a:t>İş Güvenliği Uzmanı   15.02.2015</a:t>
            </a:r>
            <a:endParaRPr lang="tr-TR" dirty="0"/>
          </a:p>
        </p:txBody>
      </p:sp>
      <p:sp>
        <p:nvSpPr>
          <p:cNvPr id="4" name="3 Slayt Numarası Yer Tutucusu"/>
          <p:cNvSpPr>
            <a:spLocks noGrp="1"/>
          </p:cNvSpPr>
          <p:nvPr>
            <p:ph type="sldNum" sz="quarter" idx="10"/>
          </p:nvPr>
        </p:nvSpPr>
        <p:spPr/>
        <p:txBody>
          <a:bodyPr/>
          <a:lstStyle/>
          <a:p>
            <a:fld id="{55985EA2-6768-424B-81E9-540938B261D4}" type="slidenum">
              <a:rPr lang="tr-TR" smtClean="0"/>
              <a:pPr/>
              <a:t>29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16.03.2016</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9F75050-0E15-4C5B-92B0-66D068882F1F}" type="datetimeFigureOut">
              <a:rPr lang="tr-TR" smtClean="0"/>
              <a:pPr/>
              <a:t>16.03.2016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9F75050-0E15-4C5B-92B0-66D068882F1F}" type="datetimeFigureOut">
              <a:rPr lang="tr-TR" smtClean="0"/>
              <a:pPr/>
              <a:t>16.03.2016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D9F75050-0E15-4C5B-92B0-66D068882F1F}" type="datetimeFigureOut">
              <a:rPr lang="tr-TR" smtClean="0"/>
              <a:pPr/>
              <a:t>16.03.2016</a:t>
            </a:fld>
            <a:endParaRPr lang="tr-TR"/>
          </a:p>
        </p:txBody>
      </p:sp>
      <p:sp>
        <p:nvSpPr>
          <p:cNvPr id="9" name="Slayt Numarası Yer Tutucusu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16.03.2016</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D9F75050-0E15-4C5B-92B0-66D068882F1F}" type="datetimeFigureOut">
              <a:rPr lang="tr-TR" smtClean="0"/>
              <a:pPr/>
              <a:t>16.03.2016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D9F75050-0E15-4C5B-92B0-66D068882F1F}" type="datetimeFigureOut">
              <a:rPr lang="tr-TR" smtClean="0"/>
              <a:pPr/>
              <a:t>16.03.2016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DEFA8C-F947-479F-BE07-76B6B3F80BF1}"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D9F75050-0E15-4C5B-92B0-66D068882F1F}" type="datetimeFigureOut">
              <a:rPr lang="tr-TR" smtClean="0"/>
              <a:pPr/>
              <a:t>16.03.2016</a:t>
            </a:fld>
            <a:endParaRPr lang="tr-TR"/>
          </a:p>
        </p:txBody>
      </p:sp>
      <p:sp>
        <p:nvSpPr>
          <p:cNvPr id="7" name="Slayt Numarası Yer Tutucusu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F75050-0E15-4C5B-92B0-66D068882F1F}" type="datetimeFigureOut">
              <a:rPr lang="tr-TR" smtClean="0"/>
              <a:pPr/>
              <a:t>16.03.2016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D9F75050-0E15-4C5B-92B0-66D068882F1F}" type="datetimeFigureOut">
              <a:rPr lang="tr-TR" smtClean="0"/>
              <a:pPr/>
              <a:t>16.03.2016</a:t>
            </a:fld>
            <a:endParaRPr lang="tr-TR"/>
          </a:p>
        </p:txBody>
      </p:sp>
      <p:sp>
        <p:nvSpPr>
          <p:cNvPr id="22" name="Slayt Numarası Yer Tutucusu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D9F75050-0E15-4C5B-92B0-66D068882F1F}" type="datetimeFigureOut">
              <a:rPr lang="tr-TR" smtClean="0"/>
              <a:pPr/>
              <a:t>16.03.2016</a:t>
            </a:fld>
            <a:endParaRPr lang="tr-TR"/>
          </a:p>
        </p:txBody>
      </p:sp>
      <p:sp>
        <p:nvSpPr>
          <p:cNvPr id="18" name="Slayt Numarası Yer Tutucusu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16.03.2016</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EVZUAT/R&#304;SK%20DE&#286;ER.%20Y&#214;NET..doc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MEVZUAT/&#199;ALI&#350;ANLARIN%20E&#286;&#304;T&#304;M&#304;.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MEVZUAT/&#199;ALI&#350;AN%20TEMS&#304;LC&#304;S&#304;.docx"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MEVZUAT/&#304;SG&#304;%20KURULLARI.docx"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EVZUAT/&#304;SG%20H&#304;ZMETLER&#304;.docx"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63688" y="2996952"/>
            <a:ext cx="6696744" cy="1944216"/>
          </a:xfrm>
        </p:spPr>
        <p:txBody>
          <a:bodyPr>
            <a:noAutofit/>
          </a:bodyPr>
          <a:lstStyle/>
          <a:p>
            <a:pPr algn="ctr"/>
            <a:r>
              <a:rPr lang="tr-TR" sz="4000" dirty="0" smtClean="0">
                <a:solidFill>
                  <a:srgbClr val="0070C0"/>
                </a:solidFill>
              </a:rPr>
              <a:t>İş   SAĞLIĞI ve </a:t>
            </a:r>
            <a:r>
              <a:rPr lang="tr-TR" sz="4000" dirty="0">
                <a:solidFill>
                  <a:srgbClr val="0070C0"/>
                </a:solidFill>
              </a:rPr>
              <a:t>Güvenliği </a:t>
            </a:r>
            <a:r>
              <a:rPr lang="tr-TR" sz="4000" dirty="0" smtClean="0">
                <a:solidFill>
                  <a:srgbClr val="0070C0"/>
                </a:solidFill>
              </a:rPr>
              <a:t>KANUNU</a:t>
            </a:r>
            <a:br>
              <a:rPr lang="tr-TR" sz="4000" dirty="0" smtClean="0">
                <a:solidFill>
                  <a:srgbClr val="0070C0"/>
                </a:solidFill>
              </a:rPr>
            </a:br>
            <a:r>
              <a:rPr lang="tr-TR" sz="4000" dirty="0" smtClean="0">
                <a:solidFill>
                  <a:srgbClr val="0070C0"/>
                </a:solidFill>
              </a:rPr>
              <a:t>6331</a:t>
            </a:r>
            <a:endParaRPr lang="tr-TR" sz="4000" dirty="0">
              <a:solidFill>
                <a:srgbClr val="0070C0"/>
              </a:solidFill>
            </a:endParaRPr>
          </a:p>
        </p:txBody>
      </p:sp>
      <p:sp>
        <p:nvSpPr>
          <p:cNvPr id="3" name="2 Alt Başlık"/>
          <p:cNvSpPr>
            <a:spLocks noGrp="1"/>
          </p:cNvSpPr>
          <p:nvPr>
            <p:ph type="subTitle" idx="1"/>
          </p:nvPr>
        </p:nvSpPr>
        <p:spPr>
          <a:xfrm>
            <a:off x="1907704" y="4941168"/>
            <a:ext cx="6840760" cy="720080"/>
          </a:xfrm>
        </p:spPr>
        <p:txBody>
          <a:bodyPr>
            <a:normAutofit/>
          </a:bodyPr>
          <a:lstStyle/>
          <a:p>
            <a:r>
              <a:rPr lang="tr-TR" sz="3200" dirty="0" smtClean="0"/>
              <a:t>   </a:t>
            </a:r>
            <a:r>
              <a:rPr lang="tr-TR" sz="3200" dirty="0" smtClean="0">
                <a:solidFill>
                  <a:srgbClr val="00B050"/>
                </a:solidFill>
              </a:rPr>
              <a:t>30  Haziran 2012 Sayı : 28339</a:t>
            </a:r>
            <a:endParaRPr lang="tr-TR" sz="3200" dirty="0">
              <a:solidFill>
                <a:srgbClr val="00B050"/>
              </a:solidFill>
            </a:endParaRPr>
          </a:p>
        </p:txBody>
      </p:sp>
      <p:sp>
        <p:nvSpPr>
          <p:cNvPr id="4" name="1 Başlık"/>
          <p:cNvSpPr txBox="1">
            <a:spLocks/>
          </p:cNvSpPr>
          <p:nvPr/>
        </p:nvSpPr>
        <p:spPr>
          <a:xfrm>
            <a:off x="611560" y="260648"/>
            <a:ext cx="8352928" cy="2664296"/>
          </a:xfrm>
          <a:prstGeom prst="rect">
            <a:avLst/>
          </a:prstGeom>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tr-TR" sz="5900" cap="none" dirty="0" smtClean="0">
                <a:ln w="13970" cmpd="sng">
                  <a:solidFill>
                    <a:srgbClr val="FFFFFF"/>
                  </a:solidFill>
                  <a:prstDash val="solid"/>
                </a:ln>
                <a:solidFill>
                  <a:srgbClr val="C00000"/>
                </a:solidFill>
                <a:effectLst>
                  <a:outerShdw blurRad="63500" dir="3600000" algn="tl" rotWithShape="0">
                    <a:srgbClr val="000000">
                      <a:alpha val="70000"/>
                    </a:srgbClr>
                  </a:outerShdw>
                </a:effectLst>
                <a:latin typeface="Bodoni MT Condensed"/>
              </a:rPr>
              <a:t>PALANDÖKEN </a:t>
            </a:r>
            <a:r>
              <a:rPr lang="tr-TR" sz="5900" cap="none" dirty="0">
                <a:ln w="13970" cmpd="sng">
                  <a:solidFill>
                    <a:srgbClr val="FFFFFF"/>
                  </a:solidFill>
                  <a:prstDash val="solid"/>
                </a:ln>
                <a:solidFill>
                  <a:srgbClr val="C00000"/>
                </a:solidFill>
                <a:effectLst>
                  <a:outerShdw blurRad="63500" dir="3600000" algn="tl" rotWithShape="0">
                    <a:srgbClr val="000000">
                      <a:alpha val="70000"/>
                    </a:srgbClr>
                  </a:outerShdw>
                </a:effectLst>
                <a:latin typeface="Bodoni MT Condensed"/>
              </a:rPr>
              <a:t>İLÇE MEM İŞ SAĞLIĞI VE GÜVENLİĞİ </a:t>
            </a:r>
            <a:r>
              <a:rPr lang="tr-TR" sz="5900" cap="none" dirty="0" smtClean="0">
                <a:ln w="13970" cmpd="sng">
                  <a:solidFill>
                    <a:srgbClr val="FFFFFF"/>
                  </a:solidFill>
                  <a:prstDash val="solid"/>
                </a:ln>
                <a:solidFill>
                  <a:srgbClr val="C00000"/>
                </a:solidFill>
                <a:effectLst>
                  <a:outerShdw blurRad="63500" dir="3600000" algn="tl" rotWithShape="0">
                    <a:srgbClr val="000000">
                      <a:alpha val="70000"/>
                    </a:srgbClr>
                  </a:outerShdw>
                </a:effectLst>
                <a:latin typeface="Bodoni MT Condensed"/>
              </a:rPr>
              <a:t>BÜROSU</a:t>
            </a:r>
            <a:endParaRPr lang="tr-TR" sz="40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0" y="-34129"/>
            <a:ext cx="8604448"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tab pos="358775" algn="l"/>
              </a:tabLst>
            </a:pP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hizmetlerinin desteklenmesi</a:t>
            </a:r>
            <a:endParaRPr kumimoji="0" lang="tr-TR" sz="2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7 </a:t>
            </a:r>
            <a:r>
              <a:rPr kumimoji="0" lang="tr-T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hizmetlerinin yerine getirilmesi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Bakanl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daki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artlarla destek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lanabilir: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Kamu kurum ve kurulu</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hari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ondan az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bulunanlardan,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ok tehlikeli ve tehlikeli 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fta yer alan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 faydalanabilir. Ancak, Bakanlar Kurulu, ondan az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bulunanlardan az tehlikeli 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fta yer alan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yerlerinin de faydalanmas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karar verebilir.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Giderler,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kazas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meslek hastal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bak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 vadeli sigorta kollar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toplanan primlerden kaynak aktar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lmak suretiyle, Sosyal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Kurumu taraf</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finanse edilir.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Uygulamada, Sosyal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Kurumu kay</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esas 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Bu Kanun ve di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mevzuat gere</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ince yap</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 kontrol ve denetimlerde; istihdam etti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ki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ilerin sigortal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bildiriminde bulunmad</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tespit edilen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verenlerden, tespit tarihine kadar yap</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demeler yasal faizi ile birlikte Sosyal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Kurumunca tahsil edilir ve bu durumdaki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verenler,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lanan destekten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y</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 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reyle faydalanamaz.</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endParaRPr kumimoji="0" lang="tr-TR" sz="2000" b="0" i="0" u="none" strike="noStrike" cap="none" normalizeH="0" baseline="0" dirty="0" smtClean="0">
              <a:ln>
                <a:noFill/>
              </a:ln>
              <a:solidFill>
                <a:schemeClr val="tx1"/>
              </a:solidFill>
              <a:effectLst/>
              <a:latin typeface="Times New Roman" pitchFamily="18" charset="0"/>
              <a:ea typeface="ヒラギノ明朝 Pro W3" charset="-128"/>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107504" y="101254"/>
            <a:ext cx="878497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 Uygulamaya ili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kin olarak ortaya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kabilecek teredd</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tleri gidermeye, uygulamay</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y</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nlendirmeye ve do</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abilecek sorunlar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zmeye Bakanl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yetkilidir.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daki konular ile bunlara ili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kin usul ve esaslar, Maliye Bakanl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uygun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narak Bakanl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 y</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netmelikle belirlenir: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hizmetlerinin yerine getirilmesi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lanacak deste</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uygulanmas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Destek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lanacak ondan az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bulunan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yerlerinin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zellikleri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nde bulundurularak; Sosyal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Kurumu taraf</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denecek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hizmet bedellerinin tespiti, destek olunacak 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sm</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denme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ekli.</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Destekten faydalanabilecek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yerlerinin ta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gereken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artlar.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hizmeti verecek kurulu</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zellikleri.</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Etkinlik ve 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reklili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lanmas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amac</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yla; Bakanl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taraf</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Bakanl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Bilim, Sanayi ve Teknoloji Bakanl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ilgili meslek kurulu</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yla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birli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yap</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labilir.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ChangeArrowheads="1"/>
          </p:cNvSpPr>
          <p:nvPr/>
        </p:nvSpPr>
        <p:spPr bwMode="auto">
          <a:xfrm>
            <a:off x="0" y="30708"/>
            <a:ext cx="867645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hekimleri ve i</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uzmanlar</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p>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endParaRPr kumimoji="0" lang="tr-TR" sz="8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8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ve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hak ve yetkileri,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revlerini yerine getirmeleri nedeniyle 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tlanamaz. Bu ki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iler,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revlerini mesle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gerektirdi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etik ilkeler ve mesleki ba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erisinde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ve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revlendirildikleri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iyle ilgili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gereken tedbirleri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verene yaz</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olarak bildirir; bildirilen hususlardan hayati tehlike arz edenlerin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taraf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yerine getirilmemesi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linde, bu hususu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yetkili birimine bildirir.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Hizmet sunan kurulu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 ile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ve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hizmetlerinin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lmesindeki ihmallerinden dolay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hizmet sunduklar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verene kar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sorumludur.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(4)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veya maluliyetiyle sonu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lanacak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ekilde v</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cut b</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bozulmas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neden olan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kazas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veya meslek hastal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meydana gelmesinde ihmali tespit edilen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veya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yetki belgesi ask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ya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(5)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 alabilmeleri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ok tehlikeli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fta yer alan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(A)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tehlikeli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fta yer alan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en az (B)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az tehlikeli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fta yer alan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ise en az (C)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belgesine sahip olmalar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aran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ve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hekimlerinin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revlendirilmesi konusunda </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sekt</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alanda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zenleme yapabilir.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1"/>
          <p:cNvSpPr>
            <a:spLocks noChangeArrowheads="1"/>
          </p:cNvSpPr>
          <p:nvPr/>
        </p:nvSpPr>
        <p:spPr bwMode="auto">
          <a:xfrm>
            <a:off x="0" y="-133032"/>
            <a:ext cx="889248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tab pos="358775" algn="l"/>
              </a:tabLst>
            </a:pPr>
            <a:endParaRPr kumimoji="0" lang="tr-TR" sz="2000" b="0" i="0" u="none" strike="noStrike" cap="none" normalizeH="0" baseline="0" dirty="0" smtClean="0">
              <a:ln>
                <a:noFill/>
              </a:ln>
              <a:solidFill>
                <a:schemeClr val="tx1"/>
              </a:solidFill>
              <a:effectLst/>
              <a:latin typeface="Calibri" pitchFamily="34" charset="0"/>
              <a:ea typeface="ヒラギノ明朝 Pro W3" charset="-128"/>
              <a:cs typeface="Times New Roman" pitchFamily="18" charset="0"/>
            </a:endParaRPr>
          </a:p>
          <a:p>
            <a:pPr marL="0" marR="0" lvl="0" indent="358775" algn="l" defTabSz="914400" rtl="0" eaLnBrk="1" fontAlgn="base" latinLnBrk="0" hangingPunct="1">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(6) Belirlenen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resi nedeniyle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ve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tam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reli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revlendirilmesi gereken durumlarda;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sa</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birimi kurar.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Bu durumda,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tabi oldu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u kanun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mleri sakl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kalmak kayd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yla, 22/5/2003 tarihli ve 4857 say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Kanununa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 belirlenen haftal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resi dikkate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(7) Kamu kurum ve kurulu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ilgili mevzuata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veya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olma niteli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ini haiz personel, gerekli belgeye sahip olmalar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yla asli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revlerinin yan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belirlenen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resine riayet ederek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makta olduklar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kurumda veya ilgili personelin muvafakati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st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neticinin onay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kamu kurum ve kurulu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revlendirilebilir. Bu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ekilde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revlendirilecek personele,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 yapt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her saat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(200)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sterge rakam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memur ayl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katsay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arp</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tutar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ilave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deme, hizmet alan kurum taraf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yap</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 Bu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demeden damga vergisi hari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herhangi bir kesinti yap</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lmaz. Bu durumdaki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revlendirmeye ili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kin ilave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demelerde,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mesai saatlerine ba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kalmak kayd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yla, ayl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toplam seksen saatten fazla olan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revlendirmeler dikkate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nmaz.</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(8) Kamu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k hizmetlerinde tam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reli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maya ili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kin mevzuat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mleri sakl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 kalmak kayd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yla,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yeri hekimlerinin ve 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er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k personelinin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yeri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venlik birimi ile ortak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venlik birimlerinde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revlendirilmelerinde ve hizmet verilen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yerlerinde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anlarla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rl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 olmak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zere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revlerini yerine getirmelerinde, 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er kanunlar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n 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tlay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c</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mleri uygulanmaz</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0" y="-35473"/>
            <a:ext cx="882047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Tehlike s</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belirlenmesi</a:t>
            </a:r>
            <a:endParaRPr kumimoji="0" lang="tr-TR"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9 </a:t>
            </a:r>
            <a:r>
              <a:rPr kumimoji="0" lang="tr-TR"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tehlike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31/5/2006 tarihli ve 5510 say</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Sosyal Sigortalar ve Genel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Sigortas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Kanununun 83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nc</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maddesine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 belirlenen k</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 vadeli sigorta kollar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prim tarifesi de dikkate 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narak,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Genel M</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kanl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ilgili taraflarca olu</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turulan komisyonun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 do</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rultusunda, Bakanl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lacak tebli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tespit edilir.</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tehlike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tespitinde, o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yap</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 as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dikkate 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Risk de</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erlendirmesi, kontrol, </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çü</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ve ara</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rma</a:t>
            </a:r>
            <a:endParaRPr kumimoji="0" lang="tr-TR"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10 </a:t>
            </a:r>
            <a:r>
              <a:rPr kumimoji="0" lang="tr-TR"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y</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nden risk de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erlendirmesi yapmak veya yapt</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rmakla y</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 Risk de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erlendirmesi yap</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rken 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daki hususlar dikkate 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Belirli risklerden etkilenecek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durumu.</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Kullan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lacak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ekipman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kimyasal madde ve m</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stahzarlar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imi.</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yerinin tertip ve d</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zeni.</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ya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engelli, gebe veya emziren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 gibi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 politika gerektiren gruplar ile kad</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durumu.</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yap</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lacak risk de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erlendirmesi sonucu 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nacak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tedbirleri ile kullan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gereken koruyucu donan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veya ekipman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belirler.</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uygulanacak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tedbirleri,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ekilleri ve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retim y</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ntemleri;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y</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nden korunma d</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zeyini y</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kseltecek ve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yerinin idari yap</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lanmas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her kademesinde uygulanabilir nitelikte olmal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(4)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y</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nden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ortam</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ve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bu ortamda maruz kald</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risklerin belirlenmesine y</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nelik gerekli kontrol,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inceleme ve ara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rmalar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yap</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b="0" i="0" u="none" strike="noStrike" cap="none" normalizeH="0" baseline="0" dirty="0" smtClean="0">
                <a:ln>
                  <a:noFill/>
                </a:ln>
                <a:solidFill>
                  <a:srgbClr val="FFC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b="0" i="0" u="none" strike="noStrike" cap="none" normalizeH="0" baseline="0" dirty="0" smtClean="0">
                <a:ln>
                  <a:noFill/>
                </a:ln>
                <a:solidFill>
                  <a:srgbClr val="FFC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hlinkClick r:id="rId2" action="ppaction://hlinkfile"/>
              </a:rPr>
              <a:t>Detay</a:t>
            </a:r>
            <a:endParaRPr kumimoji="0" lang="tr-TR" b="0" i="0" u="none" strike="noStrike" cap="none" normalizeH="0" baseline="0" dirty="0" smtClean="0">
              <a:ln>
                <a:noFill/>
              </a:ln>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251520" y="665351"/>
            <a:ext cx="842493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Acil durum planlar</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yang</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nla m</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cadele ve ilk yard</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11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ortam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kullan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 maddeler,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ekipman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evre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dikkate alarak meydana gelebilecek acil durumlar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nceden de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erlendirerek,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evresini etkilemesi 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ve muhtemel acil durumlar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belirler ve bunlar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olumsuz etkilerini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nleyici ve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rland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tedbirleri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Acil durumlar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olumsuz etkilerinden korunmak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zere gerekli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ve de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erlendirmeleri yapar, acil durum planlar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haz</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rlar.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Acil durumlarla 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cadele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yerinin b</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ta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 tehlikeler, yap</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niteli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say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bulunan 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ki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ileri dikkate alarak;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nleme, koruma, tahliye, yang</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nla m</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cadele, ilk yard</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ve benzeri konularda uygun donan</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sahip ve bu konularda e</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itimli yeterli say</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 ki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iyi g</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ara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gere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layarak 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 ve tatbikatlar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yapt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 ve ekiplerin her zaman haz</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 bulunmalar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zellikle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ilk yard</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acil t</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bbi m</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dahale, kurtarma ve yang</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nla m</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cadele konular</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d</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ndaki kurulu</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larla irtibat</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layacak gerekli d</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zenlemeleri yapar.</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1"/>
          <p:cNvSpPr>
            <a:spLocks noChangeArrowheads="1"/>
          </p:cNvSpPr>
          <p:nvPr/>
        </p:nvSpPr>
        <p:spPr bwMode="auto">
          <a:xfrm>
            <a:off x="0" y="188640"/>
            <a:ext cx="896448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Tahliye</a:t>
            </a:r>
            <a:endParaRPr kumimoji="0" lang="tr-TR" sz="2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12 </a:t>
            </a:r>
            <a:r>
              <a:rPr kumimoji="0" lang="tr-T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Ciddi, yak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ve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nlenemeyen tehlikenin meydana gelmesi durumunda </a:t>
            </a:r>
            <a:r>
              <a:rPr kumimoji="0" lang="tr-TR" sz="24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kumimoji="0" lang="tr-TR" sz="24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b</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rakarak derhal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yerlerinden ayr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p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 bir yere gidebilmeleri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nceden gerekli d</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zenlemeleri yapar ve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 gerekli talimatlar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verir.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Durumun devam etmesi h</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linde, zorunluluk olmad</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gerekli donan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sahip ve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 olarak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revlendirilenler d</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ndaki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anlardan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lerine devam etmelerini isteyemez.</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kendileri veya di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ki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ilerin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ciddi ve yak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bir tehlike ile kar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amirine hemen haber veremedikleri durumlarda; istenmeyen sonu</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nlenmesi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bilgileri ve mevcut teknik donan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evesinde m</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dahale edebilmelerine imk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 B</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yle bir durumda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 ihmal veya dikkatsiz davran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olmad</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yapt</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m</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dahaleden dolay</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sorumlu tutulamaz.</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0" y="0"/>
            <a:ext cx="8676456" cy="67303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endParaRPr kumimoji="0" lang="tr-TR" sz="2000" b="1" i="0" u="none" strike="noStrike" cap="none" normalizeH="0" baseline="0" dirty="0" smtClean="0">
              <a:ln>
                <a:noFill/>
              </a:ln>
              <a:solidFill>
                <a:srgbClr val="FF0000"/>
              </a:solidFill>
              <a:effectLst/>
              <a:latin typeface="Calibri"/>
              <a:ea typeface="ヒラギノ明朝 Pro W3" charset="-128"/>
              <a:cs typeface="Times New Roman" pitchFamily="18" charset="0"/>
            </a:endParaRPr>
          </a:p>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maktan ka</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 hakk</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p>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endParaRPr kumimoji="0" lang="tr-TR" sz="14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13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Ciddi ve yak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tehlike ile kar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ya kalan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 kurula, kurulun bulunmad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ise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verene ba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vurarak durumun tespit edilmesini ve gerekli tedbirlerin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karar verilmesini talep edebilir. Kurul acilen toplanarak,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ise derh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 karar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verir ve durumu tutanakla tespit eder. Karar,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temsilcisine yaz</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olarak bildirilir.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Kurul veya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verenin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talebi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nde karar vermesi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linde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gerekli tedbirler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ncaya kadar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maktan ka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nabilir.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maktan ka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nemdeki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creti ile kanunlardan ve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zle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mesinden do</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haklar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sakl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 ciddi ve yak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tehlikenin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nlenemez oldu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u durumlarda birinci 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kradaki usule uymak zorunda olmaks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yerini veya tehlikeli b</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lgeyi terk ederek belirlenen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 yere gider.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bu hareketlerinden dolay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haklar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tlanamaz.</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(4)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zle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mesiyle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 talep etmelerine ra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men gerekli tedbirlerin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durumlarda, tabi olduklar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kanun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mlerine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zle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melerini feshedebilir. Toplu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zle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 veya toplu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zle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mesi ile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kamu personeli, bu maddeye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nemde fiilen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(5) Bu Kanunun 25 inci maddesine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durdurulmas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linde, bu madde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mleri uygulanmaz.</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ChangeArrowheads="1"/>
          </p:cNvSpPr>
          <p:nvPr/>
        </p:nvSpPr>
        <p:spPr bwMode="auto">
          <a:xfrm>
            <a:off x="0" y="56860"/>
            <a:ext cx="882047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kazas</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meslek hastal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klar</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kay</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 ve bildirimi</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14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a:t>
            </a:r>
            <a:endPar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B</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kazalar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ve meslek hastal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kayd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tutar, gerekli incelemeleri yaparak bunlar ile ilgili raporlar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zenler.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meydana gelen ancak yaralanma veya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 neden olmad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halde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ya da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ekipman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zarara 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yol 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veya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ya da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ekipman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zarara 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ratma potansiyeli olan olaylar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inceleyerek bunlar ile ilgili raporlar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zenler.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daki hallerde belirtilen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rede Sosyal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Kurumuna bildirimde bulunur: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kazalar</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kazadan sonraki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üç</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inde.</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hizmeti sunucular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veya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taraf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kendisine bildirilen meslek hastal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rendi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tarihten itibaren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inde.</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veya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hizmeti sunucular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meslek hastal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koyduklar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vakalar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Sosyal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Kurumu taraf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yetkilendirilen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hizmeti sunucular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sevk eder.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(4)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hizmeti sunucular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kendilerine intikal eden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kazalar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yetkilendirilen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hizmeti sunucular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ise meslek hastal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koyduklar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vakalar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en ge</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inde Sosyal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Kurumuna bildirir.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(5) Bu maddenin uygulanmas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ili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kin usul ve esaslar,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uygun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narak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belirlenir.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0" y="-133032"/>
            <a:ext cx="8748464"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g</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zetimi</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15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a:t>
            </a:r>
            <a:endPar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maruz kalacaklar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risklerini dikkate alarak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zetimine tabi tutulmalar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daki hallerde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muayenelerinin yap</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lamak zorundad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giri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lerinde.</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ikli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inde.</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kazas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meslek hastal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veya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nedeniyle tekrarlanan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ten uzakla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sonra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lerinde talep etmeleri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linde.</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4)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devam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resince,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ve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niteli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ile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yerinin tehlike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belirlenen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zenli aral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klarla.</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Tehlikeli ve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ok tehlikeli s</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fta yer alan 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acaklar, yapacaklar</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uygun olduklar</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belirten sa</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raporu olmadan 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ba</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lamaz</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Bu Kanun kapsam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gereken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raporlar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biriminde veya hizmet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nan ortak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biriminde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revli olan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hekiminden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 Raporlara itirazlar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taraf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belirlenen hakem hastanelere yap</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 verilen kararlar kesindir.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(4)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zetiminden do</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maliyet ve bu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zetimden kaynakl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her 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ek maliyet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verence kar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 yans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lamaz.</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(5)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muayenesi yapt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 hayat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itibar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korunmas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bilgileri gizli tutulur.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107504" y="397714"/>
            <a:ext cx="8856984"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Ama</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ç</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MADDE 1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(1) Bu Kanunun amac</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yerlerinde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inin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ve mevcut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venlik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artlar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 iyile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tirilmesi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in 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veren ve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al</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a:ea typeface="ヒラギノ明朝 Pro W3"/>
                <a:cs typeface="Times New Roman" pitchFamily="18" charset="0"/>
              </a:rPr>
              <a:t>ış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anlar</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 g</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rev, yetki, sorumluluk, hak ve y</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ml</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klerini d</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zenlemektir.</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Kapsam ve istisnalar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MADDE 2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(1) Bu Kanun;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kamu ve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zel sekt</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re ait b</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t</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 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lere ve 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yerl</a:t>
            </a:r>
            <a:r>
              <a:rPr kumimoji="0" lang="tr-TR" sz="2000" b="0" i="0" u="none"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erine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bu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yerlerinin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verenleri ile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veren vekillerine</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rak ve stajyerler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de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â</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hil olmak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zere 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m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na faaliyet konular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na bak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lmaks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z</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 uygulan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(2) Ancak 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da belirtilen faaliyetler ve ki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iler hakk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nda bu Kanun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mleri uygulanmaz:</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 Fabrika, bak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m merkezi, dikimevi ve benzeri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yerlerindekiler hari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rk Silahl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Kuvvetleri, genel kolluk kuvvetleri ve Milli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stihbarat Te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kilat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ste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arl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 faaliyetleri.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b) Afet ve acil durum birimlerinin 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dahale faaliyetleri.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c) Ev hizmetleri.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an istihdam etmeksizin kendi nam ve hesab</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na mal ve hizmet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retimi yapanlar.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d)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ml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 ve tutuklulara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nelik infaz hizmetleri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ras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nda, iyile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tirme kapsam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nda yap</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lan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ş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yurdu, 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itim,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a:cs typeface="Times New Roman" pitchFamily="18" charset="0"/>
              </a:rPr>
              <a:t>venlik ve meslek edindirme faaliyetleri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0" y="210748"/>
            <a:ext cx="882047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bilgilendirilmesi</a:t>
            </a:r>
          </a:p>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16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inin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lebilmesi amac</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yla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temsilcilerini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yerinin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zelliklerini de dikkate alarak 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daki konularda bilgilendirir: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kar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labilecek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riskleri, koruyucu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nleyici tedbirler.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Kendileri ile ilgili yasal hak ve sorumluluklar.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lk yard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ola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durumlar, afetler ve yang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nla 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cadele ve tahliye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 konusunda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revlendirilen ki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iler.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12 </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nci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maddede belirtilen ciddi ve yak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tehlikeye maruz kalan veya kalma riski olan b</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tehlikeler ile bunlardan do</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risklere kar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nacak tedbirler hakk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derhal bilgilendirir.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Ba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zere kendi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yerine gelen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birinci 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krada belirtilen bilgileri almalar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lamak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zere,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 konusu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verenlerine gerekli bilgileri verir.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Risk de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erlendirmesi,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ile ilgili koruyucu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nleyici tedbirler,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analiz, teknik kontrol, kay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tlar, raporlar ve tefti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ten elde edilen bilgilere, destek elemanlar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temsilcilerinin ula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107504" y="87639"/>
            <a:ext cx="8496944"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e</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itimi</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17 </a:t>
            </a:r>
            <a:r>
              <a:rPr kumimoji="0" lang="tr-TR"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itimlerini almas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 Bu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zellikle;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ba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lamadan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nce,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yeri veya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ikli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inde,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ekipman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de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mesi h</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linde veya yeni teknoloji uygulanmas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linde verilir.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itimler, de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en ve ortaya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kan yeni risklere uygun olarak yenilenir, gerekti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inde ve d</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zenli aral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klarla tekrarlan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                         </a:t>
            </a:r>
            <a:r>
              <a:rPr kumimoji="0" lang="tr-TR"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hlinkClick r:id="rId2" action="ppaction://hlinkfile"/>
              </a:rPr>
              <a:t>Detay</a:t>
            </a:r>
            <a:endParaRPr kumimoji="0" lang="tr-TR" b="0"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temsilcileri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 olarak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itilir.</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Mesleki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 alma zorunlulu</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u bulunan tehlikeli ve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ok tehlikeli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fta yer alan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lerde, yapaca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 ilgili mesleki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 ald</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belgeleyemeyenler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lamaz.</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(4)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kazas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iren veya meslek hastal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yakalanan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ba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lamadan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nce,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 konusu kazan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veya meslek hastal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sebepleri, korunma yollar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y</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ntemleri ile ilgili ilave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 verilir. Ayr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ca, herhangi bir sebeple alt</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aydan fazla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reyle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ten uzak kalanlara, tekrar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ba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lmadan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nce bilgi yenileme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itimi verilir.</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(5) Tehlikeli ve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ok tehlikeli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fta yer alan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yap</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lacak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lerde kar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lacak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riskleri ile ilgili yeterli bilgi ve talimatlar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eren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itimin 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dair belge olmaks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yerlerinden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mak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zere gelen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ba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lamaz.</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(6) Ge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ici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kisi kurulan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risklerine kar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 gerekli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itimin verilmesini sa</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(7) Bu madde kapsam</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verilecek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itimin maliyeti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 yans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lamaz.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itimlerde ge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en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resinden say</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 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relerinin haftal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resinin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zerinde olmas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linde, bu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reler fazla s</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relerle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veya fazla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olarak de</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erlendirilir.</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0" y="-67143"/>
            <a:ext cx="8964488"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g</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lerinin al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kat</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mlar</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sa</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lanmas</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18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alma ve kat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konusunda,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 veya iki ve daha fazla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temsilcisinin bulundu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u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varsa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yetkili sendika temsilcilerine yoksa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temsilcilerine 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daki imk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ile ilgili konularda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lerinin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teklif getirme hakk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bu konulardaki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melerde yer alma ve kat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Yeni teknolojilerin uygulanmas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ilecek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ekipman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ortam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ine etkisi konular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lerinin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destek elemanlar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temsilcilerinin 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daki konularda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nceden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lerinin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yerinden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revlendirilecek veya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hizmet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nacak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personel ile ilk yard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yang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nla 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cadele ve tahliye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ki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ilerin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revlendirilmesi.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Risk de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erlendirmesi yap</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larak,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gereken koruyucu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nleyici tedbirlerin ve kullan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gereken koruyucu donan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ve ekipman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belirlenmesi.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risklerinin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nlenmesi ve koruyucu hizmetlerin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lmesi.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bilgilendirilmesi.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 verilecek 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itimin planlanmas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(3)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n veya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an temsilcilerinin,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yerinde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in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nan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nlemlerin yetersiz oldu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u durumlarda veya tefti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 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ras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nda, yetkili makama ba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vurmalar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ndan dolay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 haklar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 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tlanamaz</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0" y="364635"/>
            <a:ext cx="8820472"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y</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kleri</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19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ile ilgili ald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 ve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verenin bu konudaki talimatlar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do</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rultusunda, kendilerinin ve hareketlerinden veya yapt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ten etkilenen 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venliklerini tehlikeye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rmemekle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taraf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verilen 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 ve talimatlar do</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rultusunda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kleri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unlard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yerindeki makine, cihaz, ara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gere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tehlikeli madde, ta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ekipman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retim ara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kurallara uygun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ekilde kullanmak, bunlar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donan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do</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ru olarak kullanmak, keyfi olarak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karmamak ve de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tirmemek.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Kendilerine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lanan ki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isel koruyucu donan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do</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ru kullanmak ve korumak.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yerindeki makine, cihaz, ara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gere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tesis ve binalarda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nden ciddi ve yak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bir tehlike ile kar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ve koruma tedbirlerinde bir eksiklik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klerinde,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verene veya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temsilcisine derhal haber vermek.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Tefti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yetkili makam taraf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tespit edilen noksanl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mevzuata ayk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giderilmesi konusunda,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temsilcisi ile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birli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yapmak.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 Kendi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 alan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inin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temsilcisi ile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birli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yapmak.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953" name="Rectangle 1"/>
          <p:cNvSpPr>
            <a:spLocks noChangeArrowheads="1"/>
          </p:cNvSpPr>
          <p:nvPr/>
        </p:nvSpPr>
        <p:spPr bwMode="auto">
          <a:xfrm>
            <a:off x="0" y="-19598"/>
            <a:ext cx="882047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temsilcisi</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20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yerinin de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ik b</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mlerindeki riskler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say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nde bulundurarak dengeli da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zen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stermek kayd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yla,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 aras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yap</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lacak se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im veya se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imle belirlenemedi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durumda atama yoluyla, 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 belirtilen say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temsilcisini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ki ile elli aras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bulunan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bir.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Ellibir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 aras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bulunan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iki.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zbir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be</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aras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bulunan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Be</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zbir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bin aras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bulunan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 </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Binbir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ikibin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aras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bulunan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be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a:t>
            </a:r>
            <a:r>
              <a:rPr kumimoji="0" lang="tr-TR"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kibinbir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zeri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bulunan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alt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Birden fazla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temsilcisinin bulunmas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durumunda ba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temsilci,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temsilcileri aras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yap</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lacak se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imle belirlenir.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temsilcileri, tehlike kayna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yok edilmesi veya tehlikeden kaynaklanan riskin azalt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neride bulunma ve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verenden gerekli tedbirlerin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isteme hakk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sahiptir.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(4)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revlerini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tmeleri nedeniyle,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temsilcileri ve destek elemanlar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haklar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tlanamaz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revlerini yerine getirebilmeleri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taraf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gerekli imk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nlar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(5)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yetkili sendika bulunmas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linde,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sendika temsilcileri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temsilcisi olarak da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 yapar.                                                </a:t>
            </a:r>
            <a:r>
              <a:rPr lang="tr-TR" sz="2000" dirty="0" smtClean="0">
                <a:solidFill>
                  <a:schemeClr val="accent1">
                    <a:lumMod val="75000"/>
                  </a:schemeClr>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hlinkClick r:id="rId3" action="ppaction://hlinkfile"/>
              </a:rPr>
              <a:t>Detay</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476672"/>
            <a:ext cx="8568952" cy="5324535"/>
          </a:xfrm>
          <a:prstGeom prst="rect">
            <a:avLst/>
          </a:prstGeom>
        </p:spPr>
        <p:txBody>
          <a:bodyPr wrap="square">
            <a:spAutoFit/>
          </a:bodyPr>
          <a:lstStyle/>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ÜÇÜNCÜ BÖLÜM</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Konsey, Kurul ve Koordinasyon</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Ulusal İş Sağlığı ve Güvenliği Konseyi</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21</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Ülke genelinde iş sağlığı ve güvenliği ile ilgili politika ve stratejilerin belirlenmesi için tavsiyelerde bulunmak üzere Konsey kurulmuştur.</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Konsey, Bakanlık Müsteşarının başkanlığında aşağıda belirtilen </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üyelerden oluşur:</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Bakanlık İş Sağlığı ve Güvenliği Genel Müdürü, Çalışma </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Genel Müdürü, İş Teftiş Kurulu Başkanı ve Sosyal Güvenlik </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Kurumu Başkanlığından bir genel müdür.</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Bilim, Sanayi ve Teknoloji, Çevre ve Şehircilik, Enerji ve Tabii </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Kaynaklar, Gıda, Tarım ve Hayvancılık, Kalkınma, Millî Eğitim ile Sağlık bakanlıklarından ilgili birer genel müdür.</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Yükseköğretim Kurulu Başkan lığından bir yürütme kurulu </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üyesi, Devlet Personel Başkanlığından bir başkan yardımcısı.</a:t>
            </a:r>
          </a:p>
          <a:p>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ç) İşveren, işçi ve kamu görevlileri sendikaları üst </a:t>
            </a:r>
            <a:r>
              <a:rPr lang="tr-TR" sz="2000" dirty="0" err="1">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kuruluşlanın</a:t>
            </a:r>
            <a:endPar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332656"/>
            <a:ext cx="8352928" cy="5940088"/>
          </a:xfrm>
          <a:prstGeom prst="rect">
            <a:avLst/>
          </a:prstGeom>
        </p:spPr>
        <p:txBody>
          <a:bodyPr wrap="square">
            <a:spAutoFit/>
          </a:bodyPr>
          <a:lstStyle/>
          <a:p>
            <a:pPr indent="358775" algn="just" eaLnBrk="0" fontAlgn="base" hangingPunct="0">
              <a:spcBef>
                <a:spcPct val="0"/>
              </a:spcBef>
              <a:spcAft>
                <a:spcPct val="0"/>
              </a:spcAft>
              <a:tabLst>
                <a:tab pos="358775" algn="l"/>
              </a:tabLst>
            </a:pPr>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en fazla üyeye sahip ilk üçünden, Türkiye Odalar ve </a:t>
            </a:r>
          </a:p>
          <a:p>
            <a:pPr indent="358775" algn="just" eaLnBrk="0" fontAlgn="base" hangingPunct="0">
              <a:spcBef>
                <a:spcPct val="0"/>
              </a:spcBef>
              <a:spcAft>
                <a:spcPct val="0"/>
              </a:spcAft>
              <a:tabLst>
                <a:tab pos="358775" algn="l"/>
              </a:tabLst>
            </a:pPr>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Borsalar Birliğinden, Türkiye Esnaf ve Sanatkârları Konfederasyonundan, Türk Tabipleri Birliğinden, Türk Mühendis ve Mimar Odaları Birliğinden ve Türkiye Ziraat Odaları Birliğinden konuyla ilgili veya görevli birer yönetim kurulu üyesi.</a:t>
            </a:r>
          </a:p>
          <a:p>
            <a:pPr indent="358775" algn="just" eaLnBrk="0" fontAlgn="base" hangingPunct="0">
              <a:spcBef>
                <a:spcPct val="0"/>
              </a:spcBef>
              <a:spcAft>
                <a:spcPct val="0"/>
              </a:spcAft>
              <a:tabLst>
                <a:tab pos="358775" algn="l"/>
              </a:tabLst>
            </a:pPr>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 İhtiyaç duyulması hâlinde İş Sağlığı ve Güvenliği Genel Müdürünün teklifi ve Konseyin kararı ile belirlenen, iş sağlığı ve güvenliği konusunda faaliyet gösteren kurum veya kuruluşlardan en fazla iki temsilci.</a:t>
            </a:r>
          </a:p>
          <a:p>
            <a:pPr indent="358775" algn="just" eaLnBrk="0" fontAlgn="base" hangingPunct="0">
              <a:spcBef>
                <a:spcPct val="0"/>
              </a:spcBef>
              <a:spcAft>
                <a:spcPct val="0"/>
              </a:spcAft>
              <a:tabLst>
                <a:tab pos="358775" algn="l"/>
              </a:tabLst>
            </a:pPr>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İkinci fıkranın (d) bendi kapsamında belirlenen Konsey üyeleri, iki yıl için seçilir ve üst üste iki olağan toplantıya katılmaz ise ilgili kurum veya kuruluşun üyeliği sona erer.</a:t>
            </a:r>
          </a:p>
          <a:p>
            <a:pPr indent="358775" algn="just" eaLnBrk="0" fontAlgn="base" hangingPunct="0">
              <a:spcBef>
                <a:spcPct val="0"/>
              </a:spcBef>
              <a:spcAft>
                <a:spcPct val="0"/>
              </a:spcAft>
              <a:tabLst>
                <a:tab pos="358775" algn="l"/>
              </a:tabLst>
            </a:pPr>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(4) Konseyin sekretaryası, İş Sağlığı ve Güvenliği Genel Müdürlüğünce yürütülür.</a:t>
            </a:r>
          </a:p>
          <a:p>
            <a:pPr indent="358775" algn="just" eaLnBrk="0" fontAlgn="base" hangingPunct="0">
              <a:spcBef>
                <a:spcPct val="0"/>
              </a:spcBef>
              <a:spcAft>
                <a:spcPct val="0"/>
              </a:spcAft>
              <a:tabLst>
                <a:tab pos="358775" algn="l"/>
              </a:tabLst>
            </a:pPr>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(5) Konsey, toplantıya katılanların salt çoğunluğu ile karar verir. </a:t>
            </a:r>
          </a:p>
          <a:p>
            <a:pPr indent="358775" algn="just" eaLnBrk="0" fontAlgn="base" hangingPunct="0">
              <a:spcBef>
                <a:spcPct val="0"/>
              </a:spcBef>
              <a:spcAft>
                <a:spcPct val="0"/>
              </a:spcAft>
              <a:tabLst>
                <a:tab pos="358775" algn="l"/>
              </a:tabLst>
            </a:pPr>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Oyların eşitliği hâlinde başkanın oyu kararı belirler. Çekimser oy kullanılamaz.</a:t>
            </a:r>
          </a:p>
          <a:p>
            <a:pPr indent="358775" algn="just" eaLnBrk="0" fontAlgn="base" hangingPunct="0">
              <a:spcBef>
                <a:spcPct val="0"/>
              </a:spcBef>
              <a:spcAft>
                <a:spcPct val="0"/>
              </a:spcAft>
              <a:tabLst>
                <a:tab pos="358775" algn="l"/>
              </a:tabLst>
            </a:pPr>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(6) Konsey yılda iki defa olağan toplanır. Başkanın veya üyelerin üçte birinin teklifi ile olağanüstü olarak da toplanabilir.</a:t>
            </a:r>
          </a:p>
          <a:p>
            <a:pPr indent="358775" algn="just" eaLnBrk="0" fontAlgn="base" hangingPunct="0">
              <a:spcBef>
                <a:spcPct val="0"/>
              </a:spcBef>
              <a:spcAft>
                <a:spcPct val="0"/>
              </a:spcAft>
              <a:tabLst>
                <a:tab pos="358775" algn="l"/>
              </a:tabLst>
            </a:pPr>
            <a:r>
              <a:rPr lang="tr-TR" sz="20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(7) Konseyin çalışma usul ve esasları Bakanlık tarafından belirlenir</a:t>
            </a:r>
            <a:r>
              <a:rPr lang="tr-TR" sz="2000" dirty="0" smtClean="0">
                <a:effectLst>
                  <a:outerShdw blurRad="38100" dist="38100" dir="2700000" algn="tl">
                    <a:srgbClr val="000000">
                      <a:alpha val="43137"/>
                    </a:srgbClr>
                  </a:outerShdw>
                </a:effectLst>
              </a:rPr>
              <a:t>.</a:t>
            </a:r>
            <a:endParaRPr lang="tr-TR" sz="2000" dirty="0">
              <a:effectLst>
                <a:outerShdw blurRad="38100" dist="38100" dir="2700000" algn="tl">
                  <a:srgbClr val="000000">
                    <a:alpha val="43137"/>
                  </a:srgbClr>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260648"/>
            <a:ext cx="8748464" cy="5262979"/>
          </a:xfrm>
          <a:prstGeom prst="rect">
            <a:avLst/>
          </a:prstGeom>
        </p:spPr>
        <p:txBody>
          <a:bodyPr wrap="square">
            <a:spAutoFit/>
          </a:bodyPr>
          <a:lstStyle/>
          <a:p>
            <a:pPr algn="just"/>
            <a:r>
              <a:rPr lang="tr-TR" sz="24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lang="tr-TR" sz="2400" b="1" dirty="0">
                <a:solidFill>
                  <a:srgbClr val="C0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İş sağlığı ve güvenliği kurulu</a:t>
            </a:r>
          </a:p>
          <a:p>
            <a:pPr algn="just"/>
            <a:r>
              <a:rPr lang="tr-TR" sz="24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22 – (1) Elli ve daha fazla çalışanın bulunduğu ve altı aydan fazla süren sürekli işlerin yapıldığı işyerlerinde işveren, iş sağlığı ve güvenliği ile ilgili çalışmalarda bulunmak üzere kurul oluşturur. İşveren, iş sağlığı ve güvenliği mevzuatına uygun kurul kararlarını uygular</a:t>
            </a:r>
            <a:r>
              <a:rPr lang="tr-TR" sz="2400" dirty="0" smtClean="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lang="tr-TR" sz="2400" dirty="0" smtClean="0">
                <a:solidFill>
                  <a:srgbClr val="7030A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hlinkClick r:id="rId2" action="ppaction://hlinkfile"/>
              </a:rPr>
              <a:t>Detay </a:t>
            </a:r>
            <a:endParaRPr lang="tr-TR" sz="24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endParaRPr>
          </a:p>
          <a:p>
            <a:pPr algn="just"/>
            <a:r>
              <a:rPr lang="tr-TR" sz="2400" dirty="0" smtClean="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lang="tr-TR" sz="24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Altı aydan fazla süren asıl işveren-alt işveren ilişkisinin bulunduğu hallerde;</a:t>
            </a:r>
          </a:p>
          <a:p>
            <a:pPr algn="just"/>
            <a:r>
              <a:rPr lang="tr-TR" sz="2400" dirty="0" smtClean="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a:t>
            </a:r>
            <a:r>
              <a:rPr lang="tr-TR" sz="24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Asıl işveren ve alt işveren tarafından ayrı ayrı kurul oluşturulmuş ise, faaliyetlerin yürütülmesi ve kararların uygulanması konusunda iş birliği ve koordinasyon asıl işverence sağlanır.</a:t>
            </a:r>
          </a:p>
          <a:p>
            <a:pPr algn="just"/>
            <a:r>
              <a:rPr lang="tr-TR" sz="2400" dirty="0" smtClean="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a:t>
            </a:r>
            <a:r>
              <a:rPr lang="tr-TR" sz="24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Asıl işveren tarafından kurul oluşturulmuş ise, kurul oluşturması gerekmeyen alt işveren, koordinasyonu sağlamak üzere vekâleten yetkili bir temsilci atar.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773015"/>
            <a:ext cx="8208912" cy="4154984"/>
          </a:xfrm>
          <a:prstGeom prst="rect">
            <a:avLst/>
          </a:prstGeom>
        </p:spPr>
        <p:txBody>
          <a:bodyPr wrap="square">
            <a:spAutoFit/>
          </a:bodyPr>
          <a:lstStyle/>
          <a:p>
            <a:r>
              <a:rPr lang="tr-TR" sz="2400" dirty="0" smtClean="0">
                <a:latin typeface="Calibri" pitchFamily="34" charset="0"/>
                <a:ea typeface="ヒラギノ明朝 Pro W3" charset="-128"/>
                <a:cs typeface="Times New Roman" pitchFamily="18" charset="0"/>
              </a:rPr>
              <a:t>         </a:t>
            </a:r>
            <a:r>
              <a:rPr lang="tr-TR" sz="2400" dirty="0" smtClean="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a:t>
            </a:r>
            <a:r>
              <a:rPr lang="tr-TR" sz="24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İşyerinde kurul oluşturması gerekmeyen asıl işveren, alt işverenin oluşturduğu kurula iş birliği ve koordinasyonu sağlamak üzere vekâleten yetkili bir temsilci atar.</a:t>
            </a:r>
          </a:p>
          <a:p>
            <a:r>
              <a:rPr lang="tr-TR" sz="2400" dirty="0" smtClean="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ç</a:t>
            </a:r>
            <a:r>
              <a:rPr lang="tr-TR" sz="24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Kurul oluşturması gerekmeyen asıl işveren ve alt işverenin toplam çalışan sayısı elliden fazla ise, koordinasyonu asıl işverence yapılmak kaydıyla, asıl işveren ve alt işveren tarafından birlikte bir kurul oluşturulur.</a:t>
            </a:r>
          </a:p>
          <a:p>
            <a:r>
              <a:rPr lang="tr-TR" sz="2400" dirty="0" smtClean="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lang="tr-TR" sz="2400" dirty="0">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Aynı çalışma alanında birden fazla işverenin bulunması ve bu işverenlerce birden fazla kurulun oluşturulması hâlinde işverenler, birbirlerinin çalışmalarını etkileyebilecek kurul kararları hakkında diğer işverenleri bilgilendirir.</a:t>
            </a:r>
          </a:p>
        </p:txBody>
      </p:sp>
    </p:spTree>
    <p:extLst>
      <p:ext uri="{BB962C8B-B14F-4D97-AF65-F5344CB8AC3E}">
        <p14:creationId xmlns:p14="http://schemas.microsoft.com/office/powerpoint/2010/main" val="4270072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86000" y="2276872"/>
            <a:ext cx="4572000" cy="2062103"/>
          </a:xfrm>
          <a:prstGeom prst="rect">
            <a:avLst/>
          </a:prstGeom>
        </p:spPr>
        <p:txBody>
          <a:bodyPr wrap="square">
            <a:spAutoFit/>
          </a:bodyPr>
          <a:lstStyle/>
          <a:p>
            <a:r>
              <a:rPr lang="tr-TR" dirty="0" smtClean="0"/>
              <a:t>           </a:t>
            </a:r>
            <a:r>
              <a:rPr lang="tr-TR" sz="3200" dirty="0" smtClean="0">
                <a:solidFill>
                  <a:srgbClr val="0070C0"/>
                </a:solidFill>
              </a:rPr>
              <a:t>Hamza FIRAT</a:t>
            </a:r>
          </a:p>
          <a:p>
            <a:endParaRPr lang="tr-TR" sz="3200" dirty="0" smtClean="0"/>
          </a:p>
          <a:p>
            <a:r>
              <a:rPr lang="tr-TR" sz="3200" dirty="0" smtClean="0"/>
              <a:t>  İş Güvenliği Uzmanı</a:t>
            </a:r>
          </a:p>
          <a:p>
            <a:endParaRPr lang="tr-TR" sz="3200" dirty="0"/>
          </a:p>
        </p:txBody>
      </p:sp>
      <p:sp>
        <p:nvSpPr>
          <p:cNvPr id="4" name="3 Dikdörtgen"/>
          <p:cNvSpPr/>
          <p:nvPr/>
        </p:nvSpPr>
        <p:spPr>
          <a:xfrm>
            <a:off x="3203848" y="4221088"/>
            <a:ext cx="2232248" cy="523220"/>
          </a:xfrm>
          <a:prstGeom prst="rect">
            <a:avLst/>
          </a:prstGeom>
        </p:spPr>
        <p:txBody>
          <a:bodyPr wrap="square">
            <a:spAutoFit/>
          </a:bodyPr>
          <a:lstStyle/>
          <a:p>
            <a:r>
              <a:rPr lang="tr-TR" sz="2800" b="1" dirty="0" smtClean="0">
                <a:solidFill>
                  <a:srgbClr val="FF0000"/>
                </a:solidFill>
              </a:rPr>
              <a:t>30.03.2015</a:t>
            </a:r>
            <a:endParaRPr lang="tr-TR"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0" y="0"/>
            <a:ext cx="8820472" cy="70667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Tan</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mlar</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3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Bu Kanunun uygulanmas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ve Sosyal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Kendi </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 kanunlar</a:t>
            </a:r>
            <a:r>
              <a:rPr kumimoji="0" lang="tr-TR" sz="2000" b="0" i="0" u="none" strike="noStrike" cap="none" normalizeH="0" baseline="0" dirty="0" smtClean="0">
                <a:ln>
                  <a:noFill/>
                </a:ln>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ndaki stat</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lerine bak</a:t>
            </a:r>
            <a:r>
              <a:rPr kumimoji="0" lang="tr-TR" sz="2000" b="0" i="0" u="none" strike="noStrike" cap="none" normalizeH="0" baseline="0" dirty="0" smtClean="0">
                <a:ln>
                  <a:noFill/>
                </a:ln>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lmaks</a:t>
            </a:r>
            <a:r>
              <a:rPr kumimoji="0" lang="tr-TR" sz="2000" b="0" i="0" u="none" strike="noStrike" cap="none" normalizeH="0" baseline="0" dirty="0" smtClean="0">
                <a:ln>
                  <a:noFill/>
                </a:ln>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a:t>
            </a:r>
            <a:r>
              <a:rPr kumimoji="0" lang="tr-TR" sz="2000" b="0" i="0" u="none" strike="noStrike" cap="none" normalizeH="0" baseline="0" dirty="0" smtClean="0">
                <a:ln>
                  <a:noFill/>
                </a:ln>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kamu veya </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 i</a:t>
            </a:r>
            <a:r>
              <a:rPr kumimoji="0" lang="tr-TR" sz="2000" b="0" i="0" u="none" strike="noStrike" cap="none" normalizeH="0" baseline="0" dirty="0" smtClean="0">
                <a:ln>
                  <a:noFill/>
                </a:ln>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istihdam edilen ger</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ek ki</a:t>
            </a:r>
            <a:r>
              <a:rPr kumimoji="0" lang="tr-TR" sz="2000" b="0" i="0" u="none" strike="noStrike" cap="none" normalizeH="0" baseline="0" dirty="0" smtClean="0">
                <a:ln>
                  <a:noFill/>
                </a:ln>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iyi</a:t>
            </a:r>
            <a:r>
              <a:rPr kumimoji="0" lang="tr-TR" sz="2000" b="0" i="0" u="none" strike="noStrike" cap="none" normalizeH="0" baseline="0" dirty="0" smtClean="0">
                <a:ln>
                  <a:noFill/>
                </a:ln>
                <a:solidFill>
                  <a:srgbClr val="FFFF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temsilcisi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ile ilgili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malara kat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izleme, tedbir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isteme, tekliflerde bulunma ve benzeri konularda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temsil etmeye yetkili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Destek eleman</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Asli g</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revinin yan</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i</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ile ilgili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nleme, koruma, tahliye, yang</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nla m</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cadele, ilk yard</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ve benzeri konularda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 olarak g</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revlendirilmi</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uygun donan</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 ve yeterli e</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itime sahip ki</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iyi,</a:t>
            </a:r>
            <a:endPar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 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 kurumu: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ve 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personelinin 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itimlerini vermek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zere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yetkilendirilen kamu kurum ve kurulu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niversiteleri ve 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rk Ticaret Kanununa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 faaliyet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steren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irketler taraf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kurulan 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esseseleri,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Gen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On be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ya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bitirmi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ancak on sekiz ya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doldurmam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alan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 yapmak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zere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yetkilendirilmi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belgesine sahip 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hendis, mimar veya teknik eleman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g)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kazas</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veya i</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y</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nedeniyle meydana gelen,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 sebebiyet veren veya v</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cut b</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ruhen ya da bedenen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zre u</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ratan olay</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00B0F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0" y="12680"/>
            <a:ext cx="8820472"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a:ea typeface="ヒラギノ明朝 Pro W3"/>
                <a:cs typeface="Times New Roman" pitchFamily="18" charset="0"/>
              </a:rPr>
              <a:t>İş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veren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an istihdam eden ger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ek veya 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zel ki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yahut 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zel ki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olmayan kurum ve kurulu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h)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yeri: Mal veya hizmet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retmek amac</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yla maddi olan ve olmayan unsurlar ile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 birlikte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tlendi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verenin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yerinde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retti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mal veya hizmet ile nitelik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nden ba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bulunan ve ayn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netim alt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nda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tlenen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yerine ba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yerler ile dinlenme,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ocuk emzirme, yemek, uyku,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kanma, muayene ve bak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m, beden ve mesleki 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itim yerleri ve avlu gibi di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er eklentiler ve ara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da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eren organizasyonu,</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yeri hekimi: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alan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nda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rev yapmak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zere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 yetkilendirilmi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yeri hekimli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belgesine sahip hekimi,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a:ea typeface="ヒラギノ明朝 Pro W3"/>
                <a:cs typeface="Times New Roman" pitchFamily="18" charset="0"/>
              </a:rPr>
              <a:t>İş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yeri sa</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 ve g</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venlik birimi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İSGB</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yerinde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hizmetlerini y</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tmek </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zere kurulan, gerekli donan</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m ve personele sahip olan birimi,</a:t>
            </a:r>
            <a:endParaRPr kumimoji="0" lang="tr-TR"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j) Konsey: Ulusal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Konseyini,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 Kurul: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kurulunu,</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1) Meslek hastal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Mesleki risklere maruziyet sonucu ortaya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kan hastal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m) Ortak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venlik birimi: Kamu kurum ve kurulu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organize sanayi b</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lgeleri ile 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rk Ticaret Kanununa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re faaliyet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steren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irketler taraf</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ndan,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yerlerine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hizmetlerini sunmak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zere kurulan gerekli donan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m ve personele sahip olan ve Bakanl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 yetkilendirilen birimi,</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 </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a:cs typeface="Times New Roman" pitchFamily="18" charset="0"/>
              </a:rPr>
              <a:t>Ö</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nleme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a:ea typeface="ヒラギノ明朝 Pro W3"/>
                <a:cs typeface="Times New Roman" pitchFamily="18" charset="0"/>
              </a:rPr>
              <a:t>İş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yerinde y</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t</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len i</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lerin b</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t</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 safhalar</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nda i</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a:ea typeface="ヒラギノ明朝 Pro W3"/>
                <a:cs typeface="Times New Roman" pitchFamily="18" charset="0"/>
              </a:rPr>
              <a:t>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sa</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l</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a:ea typeface="ヒラギノ明朝 Pro W3"/>
                <a:cs typeface="Times New Roman" pitchFamily="18" charset="0"/>
              </a:rPr>
              <a:t>ığı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 ve g</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venli</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a:ea typeface="ヒラギノ明朝 Pro W3"/>
                <a:cs typeface="Times New Roman" pitchFamily="18" charset="0"/>
              </a:rPr>
              <a:t>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 ile ilgili riskleri ortadan kald</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rmak veya azaltmak i</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a:cs typeface="Times New Roman" pitchFamily="18" charset="0"/>
              </a:rPr>
              <a:t>ç</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in planlanan ve al</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a:ea typeface="ヒラギノ明朝 Pro W3"/>
                <a:cs typeface="Times New Roman" pitchFamily="18" charset="0"/>
              </a:rPr>
              <a:t>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nan</a:t>
            </a:r>
            <a:r>
              <a:rPr kumimoji="0" lang="tr-TR" sz="2000" b="0" i="0" u="none" strike="noStrike" cap="none" normalizeH="0" baseline="0" dirty="0" smtClean="0">
                <a:ln>
                  <a:noFill/>
                </a:ln>
                <a:solidFill>
                  <a:srgbClr val="0070C0"/>
                </a:solidFill>
                <a:effectLst/>
                <a:latin typeface="Calibri" pitchFamily="34" charset="0"/>
                <a:ea typeface="ヒラギノ明朝 Pro W3"/>
                <a:cs typeface="Times New Roman" pitchFamily="18" charset="0"/>
              </a:rPr>
              <a:t>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tedbirlerin t</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m</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n</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a:cs typeface="Times New Roman" pitchFamily="18" charset="0"/>
              </a:rPr>
              <a:t>,</a:t>
            </a:r>
            <a:endPar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332656"/>
            <a:ext cx="8496944" cy="6319872"/>
          </a:xfrm>
          <a:prstGeom prst="rect">
            <a:avLst/>
          </a:prstGeom>
        </p:spPr>
        <p:txBody>
          <a:bodyPr wrap="square">
            <a:spAutoFit/>
          </a:bodyPr>
          <a:lstStyle/>
          <a:p>
            <a:pPr lvl="0" indent="358775" algn="just" fontAlgn="base">
              <a:spcBef>
                <a:spcPct val="0"/>
              </a:spcBef>
              <a:spcAft>
                <a:spcPct val="0"/>
              </a:spcAft>
              <a:tabLst>
                <a:tab pos="358775" algn="l"/>
              </a:tabLst>
            </a:pP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o) </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Risk</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lang="tr-TR" sz="2000" dirty="0">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Tehlikeden kaynaklanacak kay</a:t>
            </a:r>
            <a:r>
              <a:rPr lang="tr-TR" sz="2000" dirty="0">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p, yaralanma ya da ba</a:t>
            </a:r>
            <a:r>
              <a:rPr lang="tr-TR" sz="2000" dirty="0">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 zararl</a:t>
            </a:r>
            <a:r>
              <a:rPr lang="tr-TR" sz="2000" dirty="0">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sonu</a:t>
            </a:r>
            <a:r>
              <a:rPr lang="tr-TR" sz="2000" dirty="0">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lang="tr-TR" sz="2000" dirty="0">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meydana gelme ihtimalini,</a:t>
            </a:r>
            <a:endParaRPr lang="tr-TR" sz="2000" dirty="0">
              <a:solidFill>
                <a:srgbClr val="0070C0"/>
              </a:solidFill>
              <a:effectLst>
                <a:outerShdw blurRad="38100" dist="38100" dir="2700000" algn="tl">
                  <a:srgbClr val="000000">
                    <a:alpha val="43137"/>
                  </a:srgbClr>
                </a:outerShdw>
              </a:effectLst>
              <a:latin typeface="Arial" pitchFamily="34" charset="0"/>
              <a:cs typeface="Arial" pitchFamily="34" charset="0"/>
            </a:endParaRPr>
          </a:p>
          <a:p>
            <a:pPr lvl="0" indent="358775" algn="just" eaLnBrk="0" fontAlgn="base" hangingPunct="0">
              <a:spcBef>
                <a:spcPct val="0"/>
              </a:spcBef>
              <a:spcAft>
                <a:spcPct val="0"/>
              </a:spcAft>
              <a:tabLst>
                <a:tab pos="358775" algn="l"/>
              </a:tabLst>
            </a:pP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Risk de</a:t>
            </a:r>
            <a:r>
              <a:rPr lang="tr-TR" sz="2000" dirty="0">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erlendirmesi</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var olan ya da d</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dan gelebilecek tehlikelerin belirlenmesi, bu tehlikelerin riske d</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mesine yol a</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fakt</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rler ile tehlikelerden kaynaklanan risklerin analiz edilerek derecelendirilmesi ve kontrol tedbirlerinin kararla</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lmas</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amac</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yla yap</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lmas</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gerekli </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malar</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lang="tr-TR" sz="20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pPr lvl="0" indent="358775" algn="just" eaLnBrk="0" fontAlgn="base" hangingPunct="0">
              <a:spcBef>
                <a:spcPct val="0"/>
              </a:spcBef>
              <a:spcAft>
                <a:spcPct val="0"/>
              </a:spcAft>
              <a:tabLst>
                <a:tab pos="358775" algn="l"/>
              </a:tabLst>
            </a:pP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p) </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Tehlike:</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var olan ya da d</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dan gelebilecek, </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veya 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yerini etkileyebilecek zarar veya hasar verme potansiyelini,</a:t>
            </a:r>
            <a:endParaRPr lang="tr-TR" sz="20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pPr lvl="0" indent="358775" algn="just" eaLnBrk="0" fontAlgn="base" hangingPunct="0">
              <a:spcBef>
                <a:spcPct val="0"/>
              </a:spcBef>
              <a:spcAft>
                <a:spcPct val="0"/>
              </a:spcAft>
              <a:tabLst>
                <a:tab pos="358775" algn="l"/>
              </a:tabLst>
            </a:pP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 </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Tehlike s</a:t>
            </a:r>
            <a:r>
              <a:rPr lang="tr-TR" sz="2000" dirty="0">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lang="tr-TR" sz="2000" dirty="0">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a:t>
            </a:r>
            <a:r>
              <a:rPr lang="tr-TR" sz="2000" dirty="0">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a</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yap</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 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zelli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her safhas</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kullan</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 veya ortaya </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kan maddeler, 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ekipman</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retim y</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ntem ve </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ekilleri, </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ortam ve </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artlar</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ilgili di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hususlar dikkate al</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narak 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i</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belirlenen tehlike grubunu,</a:t>
            </a:r>
            <a:endParaRPr lang="tr-TR" sz="20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pPr lvl="0" indent="358775" algn="just" eaLnBrk="0" fontAlgn="base" hangingPunct="0">
              <a:spcBef>
                <a:spcPct val="0"/>
              </a:spcBef>
              <a:spcAft>
                <a:spcPct val="0"/>
              </a:spcAft>
              <a:tabLst>
                <a:tab pos="358775" algn="l"/>
              </a:tabLst>
            </a:pP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 Teknik eleman: Teknik </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retmen, fizik</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ve kimyager unvan</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sahip olanlar ile </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niversitelerin 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program</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mezunlar</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lang="tr-TR" sz="20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pPr lvl="0" indent="358775" algn="just" eaLnBrk="0" fontAlgn="base" hangingPunct="0">
              <a:spcBef>
                <a:spcPct val="0"/>
              </a:spcBef>
              <a:spcAft>
                <a:spcPct val="0"/>
              </a:spcAft>
              <a:tabLst>
                <a:tab pos="358775" algn="l"/>
              </a:tabLst>
            </a:pP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hem</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iresi: 25/2/1954 tarihli ve 6283 say</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Hem</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irelik Kanununa g</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 hem</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irelik mesle</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ini icra etmeye yetkili, 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alan</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g</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 yapmak </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zere Bakanl</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lang="tr-TR" sz="2000" dirty="0">
                <a:solidFill>
                  <a:prstClr val="black"/>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yetkilendirilmi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hem</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ireli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belgesine sahip hem</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ire/sa</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memurunu, ifade eder.</a:t>
            </a:r>
            <a:endParaRPr lang="tr-TR" sz="20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pPr lvl="0" indent="358775" algn="just" eaLnBrk="0" fontAlgn="base" hangingPunct="0">
              <a:spcBef>
                <a:spcPct val="0"/>
              </a:spcBef>
              <a:spcAft>
                <a:spcPct val="0"/>
              </a:spcAft>
              <a:tabLst>
                <a:tab pos="358775" algn="l"/>
              </a:tabLst>
            </a:pP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ad</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hareket eden, </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lang="tr-TR" sz="2000" dirty="0">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ve i</a:t>
            </a:r>
            <a:r>
              <a:rPr lang="tr-TR" sz="2000" dirty="0">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yerinin y</a:t>
            </a:r>
            <a:r>
              <a:rPr lang="tr-TR" sz="2000" dirty="0">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netiminde g</a:t>
            </a:r>
            <a:r>
              <a:rPr lang="tr-TR" sz="2000" dirty="0">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 alan i</a:t>
            </a:r>
            <a:r>
              <a:rPr lang="tr-TR" sz="2000" dirty="0">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vekilleri, bu Kanunun uygulanmas</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bak</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i</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say</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lang="tr-TR" sz="2000" dirty="0">
                <a:solidFill>
                  <a:prstClr val="black"/>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lang="tr-TR" sz="2000" dirty="0">
                <a:solidFill>
                  <a:prstClr val="black"/>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lang="tr-TR" sz="2000" dirty="0">
              <a:solidFill>
                <a:prstClr val="black"/>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267538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0" y="180804"/>
            <a:ext cx="882047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verenin genel y</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p>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4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 ilgili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ini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lamakla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olup bu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evede;</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Mesleki risklerin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nlenmesi, 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itim ve bilgi verilmesi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hil her 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tedbirin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organizasyonun yap</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gerekli ara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gere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lerin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tedbirlerinin de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artlara uygun hale getirilmesi ve mevcut durumun iyile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tirilmesi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malar yapar.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al</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nan i</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tedbirlerine uyulup uyulmad</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izler, denetler ve uygunsuzluklar</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giderilmesini sa</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000" b="0" i="0" u="none" strike="noStrike" cap="none" normalizeH="0" baseline="0" dirty="0" smtClean="0">
                <a:ln>
                  <a:noFill/>
                </a:ln>
                <a:solidFill>
                  <a:schemeClr val="accent4">
                    <a:lumMod val="60000"/>
                    <a:lumOff val="40000"/>
                  </a:schemeClr>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rgbClr val="FFC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hlinkClick r:id="rId2" action="ppaction://hlinkfile"/>
              </a:rPr>
              <a:t>Detay</a:t>
            </a:r>
            <a:endParaRPr kumimoji="0" lang="tr-TR" sz="2000" b="0" i="0" u="none" strike="noStrike" cap="none" normalizeH="0" baseline="0" dirty="0" smtClean="0">
              <a:ln>
                <a:noFill/>
              </a:ln>
              <a:solidFill>
                <a:srgbClr val="FFC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Risk de</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erlendirmesi yapar veya yapt</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 verirken,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nden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uygunlu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unu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ne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 Yeterli bilgi ve talimat verilenler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ndaki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hayati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 tehlike bulunan yerlere girmemesi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gerekli tedbirleri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ndaki uzman ki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ve kurulu</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lardan hizmet 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verenin sorumluluklar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ortadan kald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rmaz.</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alan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ndaki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kleri,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verenin sorumluluklar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etkilemez.</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(4)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tedbirlerinin maliyetini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 yans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tamaz</a:t>
            </a:r>
            <a:r>
              <a:rPr kumimoji="0" lang="tr-TR" sz="2000" b="0" i="0" u="none" strike="noStrike" cap="none" normalizeH="0" baseline="0" dirty="0" smtClean="0">
                <a:ln>
                  <a:noFill/>
                </a:ln>
                <a:solidFill>
                  <a:schemeClr val="tx1"/>
                </a:solidFill>
                <a:effectLst/>
                <a:latin typeface="Calibri" pitchFamily="34" charset="0"/>
                <a:ea typeface="ヒラギノ明朝 Pro W3" charset="-128"/>
                <a:cs typeface="Times New Roman" pitchFamily="18" charset="0"/>
              </a:rPr>
              <a:t>.</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107504" y="-201455"/>
            <a:ext cx="892899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tab pos="358775" algn="l"/>
              </a:tabLst>
            </a:pPr>
            <a:endParaRPr kumimoji="0" lang="tr-TR" sz="2000" b="1" i="0" u="none" strike="noStrike" cap="none" normalizeH="0" baseline="0" dirty="0" smtClean="0">
              <a:ln>
                <a:noFill/>
              </a:ln>
              <a:solidFill>
                <a:schemeClr val="tx1"/>
              </a:solidFill>
              <a:effectLst/>
              <a:latin typeface="Calibri" pitchFamily="34" charset="0"/>
              <a:ea typeface="ヒラギノ明朝 Pro W3" charset="-128"/>
              <a:cs typeface="Times New Roman" pitchFamily="18" charset="0"/>
            </a:endParaRPr>
          </a:p>
          <a:p>
            <a:pPr marL="0" marR="0" lvl="0" indent="358775" algn="l" defTabSz="914400" rtl="0" eaLnBrk="1" fontAlgn="base" latinLnBrk="0" hangingPunct="1">
              <a:lnSpc>
                <a:spcPct val="100000"/>
              </a:lnSpc>
              <a:spcBef>
                <a:spcPct val="0"/>
              </a:spcBef>
              <a:spcAft>
                <a:spcPct val="0"/>
              </a:spcAft>
              <a:buClrTx/>
              <a:buSzTx/>
              <a:buFontTx/>
              <a:buNone/>
              <a:tabLst>
                <a:tab pos="358775" algn="l"/>
              </a:tabLst>
            </a:pPr>
            <a:endParaRPr lang="tr-TR" sz="2000" b="1" dirty="0" smtClean="0">
              <a:latin typeface="Calibri" pitchFamily="34" charset="0"/>
              <a:ea typeface="ヒラギノ明朝 Pro W3" charset="-128"/>
              <a:cs typeface="Times New Roman" pitchFamily="18" charset="0"/>
            </a:endParaRPr>
          </a:p>
          <a:p>
            <a:pPr marL="0" marR="0" lvl="0" indent="358775" algn="l" defTabSz="914400" rtl="0" eaLnBrk="1" fontAlgn="base" latinLnBrk="0" hangingPunct="1">
              <a:lnSpc>
                <a:spcPct val="100000"/>
              </a:lnSpc>
              <a:spcBef>
                <a:spcPct val="0"/>
              </a:spcBef>
              <a:spcAft>
                <a:spcPct val="0"/>
              </a:spcAft>
              <a:buClrTx/>
              <a:buSzTx/>
              <a:buFontTx/>
              <a:buNone/>
              <a:tabLst>
                <a:tab pos="358775" algn="l"/>
              </a:tabLst>
            </a:pPr>
            <a:r>
              <a:rPr kumimoji="0" lang="tr-TR" sz="2400" b="1" i="0" u="none" strike="noStrike" cap="none" normalizeH="0" baseline="0" dirty="0" smtClean="0">
                <a:ln>
                  <a:noFill/>
                </a:ln>
                <a:solidFill>
                  <a:srgbClr val="FF0000"/>
                </a:solidFill>
                <a:effectLst/>
                <a:latin typeface="Calibri" pitchFamily="34" charset="0"/>
                <a:ea typeface="ヒラギノ明朝 Pro W3" charset="-128"/>
                <a:cs typeface="Times New Roman" pitchFamily="18" charset="0"/>
              </a:rPr>
              <a:t>              </a:t>
            </a:r>
            <a:r>
              <a:rPr kumimoji="0" lang="tr-TR" sz="2400" b="1"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Risklerden korunma ilkeleri</a:t>
            </a:r>
          </a:p>
          <a:p>
            <a:pPr marL="0" marR="0" lvl="0" indent="358775" algn="l" defTabSz="914400" rtl="0" eaLnBrk="1" fontAlgn="base" latinLnBrk="0" hangingPunct="1">
              <a:lnSpc>
                <a:spcPct val="100000"/>
              </a:lnSpc>
              <a:spcBef>
                <a:spcPct val="0"/>
              </a:spcBef>
              <a:spcAft>
                <a:spcPct val="0"/>
              </a:spcAft>
              <a:buClrTx/>
              <a:buSzTx/>
              <a:buFontTx/>
              <a:buNone/>
              <a:tabLst>
                <a:tab pos="358775" algn="l"/>
              </a:tabLst>
            </a:pP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5 </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verenin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y</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klerinin yerine getirilmesinde 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daki ilkeler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nde bulundurulur:</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Risklerden ka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nmak.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Ka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lmas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olmayan riskleri analiz etmek.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Risklerle kayna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cadele etmek.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ki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ilere uygun hale getirilmesi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yerlerinin tasar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ekipman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ekli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retim metotlar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iminde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zen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stermek,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zellikle tekd</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retim temposunun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olumsuz etkilerini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nlemek,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nlenemiyor ise en aza indirmek.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 Teknik geli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melere uyum sa</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lamak.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 Tehlikeli olan</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tehlikesiz veya daha az tehlikeli olanla de</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tirmek.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 Teknoloji, 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organizasyonu,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artlar</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sosyal ili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kiler ve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 ortam</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ile ilgili fakt</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rlerin etkilerini kapsayan tutarl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genel bir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nleme politikas</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geli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tirmek.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g) Toplu korunma tedbirlerine, ki</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isel korunma tedbirlerine g</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ncelik vermek.</a:t>
            </a:r>
            <a:endPar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 </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Ç</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al</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Arial" pitchFamily="34" charset="0"/>
              </a:rPr>
              <a:t>ış</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ヒラギノ明朝 Pro W3" charset="-128"/>
                <a:cs typeface="Times New Roman" pitchFamily="18" charset="0"/>
              </a:rPr>
              <a:t>anlara uygun talimatlar vermek</a:t>
            </a:r>
            <a:r>
              <a:rPr kumimoji="0" lang="tr-TR"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ChangeArrowheads="1"/>
          </p:cNvSpPr>
          <p:nvPr/>
        </p:nvSpPr>
        <p:spPr bwMode="auto">
          <a:xfrm>
            <a:off x="179512" y="462374"/>
            <a:ext cx="856895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4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400" b="1" i="0" u="none"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4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1" i="0" u="none"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1" i="0" u="none"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400" b="1" i="0" u="none" strike="noStrike" cap="none" normalizeH="0" baseline="0" dirty="0" smtClean="0">
                <a:ln>
                  <a:noFill/>
                </a:ln>
                <a:solidFill>
                  <a:srgbClr val="C00000"/>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1" i="0" u="none"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1" i="0" u="none" strike="noStrike" cap="none" normalizeH="0" baseline="0" dirty="0" smtClean="0">
                <a:ln>
                  <a:noFill/>
                </a:ln>
                <a:solidFill>
                  <a:srgbClr val="C0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1" i="0" u="none"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hizmetleri</a:t>
            </a:r>
          </a:p>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endParaRPr kumimoji="0" lang="tr-TR" b="0" i="0" u="none"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MADDE 6 </a:t>
            </a:r>
            <a:r>
              <a:rPr kumimoji="0" lang="tr-T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a:t>
            </a:r>
            <a:r>
              <a:rPr kumimoji="0" lang="tr-T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(1) Mesleki risklerin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nlenmesi ve bu risklerden korutulmasına y</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nelik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da kapsayacak,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hizmetlerinin sunulmas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 </a:t>
            </a:r>
            <a:r>
              <a:rPr kumimoji="0" lang="tr-TR" sz="24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a:t>
            </a:r>
            <a:r>
              <a:rPr kumimoji="0" lang="tr-TR" sz="2400" b="0" i="0" u="none" strike="noStrike" cap="none" normalizeH="0" baseline="0" dirty="0" smtClean="0">
                <a:ln>
                  <a:noFill/>
                </a:ln>
                <a:solidFill>
                  <a:srgbClr val="FF0000"/>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rgbClr val="FF0000"/>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aras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uzman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ve di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personeli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revlendirir.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aras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belirlenen niteliklere sahip personel bulunmamas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linde, bu hizmetin tamam</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veya bir 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sm</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ortak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birimlerinden hizmet alarak yerine getirebilir. Ancak belirlenen niteliklere ve gerekli belgeye sahip olmas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h</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linde, tehlike 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f</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 say</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dikkate 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narak, bu hizmetin yerine getirilmesini kendisi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stlenebilir.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b)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revlendirdikleri ki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veya hizmet ald</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kurum ve kurulu</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revlerini yerine getirmeleri amac</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yla ara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gere</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mek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â</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ve zaman gibi gerekli b</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ihtiya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107504" y="414960"/>
            <a:ext cx="864096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c)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yerinde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venlik hizmetlerini y</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tenler aras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birli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ve koordinasyonu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revlendirdikleri ki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veya hizmet ald</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kurum ve kurulu</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 taraf</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ndan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ile ilgili mevzuata uygun olan ve yaz</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olarak bildirilen tedbirleri yerine getirir.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d)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ve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ini etkiledi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bilinen veya etkilemesi muhtemel konular hakk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revlendirdikleri ki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veya hizmet ald</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kurum ve kurulu</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ba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mak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zere kendi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yerine gelen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anlar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bunlar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verenlerini bilgilendirir.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(2) 4/1/2002 tarihli ve 4734 say</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Kamu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hale Kanunu kapsam</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ndaki kamu kurum ve kurulu</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ve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venli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hizmetlerini,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Bakanl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ığı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na ait d</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ner sermayeli kurulu</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lardan do</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rudan alabilece</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 gibi 4734 say</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 Kanun h</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mleri </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ç</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evesinde de alabilir.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(3) Tam s</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ü</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reli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yeri hekimi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revlendirilen 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yerlerinde, di</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er sa</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l</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ı</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k personeli g</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a:ea typeface="ヒラギノ明朝 Pro W3" charset="-128"/>
                <a:cs typeface="Times New Roman" pitchFamily="18" charset="0"/>
              </a:rPr>
              <a:t>ö</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revlendirilmesi zorunlu de</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charset="-94"/>
                <a:ea typeface="ヒラギノ明朝 Pro W3" charset="-128"/>
                <a:cs typeface="Times New Roman" pitchFamily="18" charset="0"/>
              </a:rPr>
              <a:t>ğ</a:t>
            </a:r>
            <a:r>
              <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ヒラギノ明朝 Pro W3" charset="-128"/>
                <a:cs typeface="Times New Roman" pitchFamily="18" charset="0"/>
              </a:rPr>
              <a:t>ildir.</a:t>
            </a:r>
            <a:endParaRPr kumimoji="0" lang="tr-TR"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466</TotalTime>
  <Words>4942</Words>
  <Application>Microsoft Office PowerPoint</Application>
  <PresentationFormat>Ekran Gösterisi (4:3)</PresentationFormat>
  <Paragraphs>240</Paragraphs>
  <Slides>29</Slides>
  <Notes>2</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Cumba</vt:lpstr>
      <vt:lpstr>İş   SAĞLIĞI ve Güvenliği KANUNU 6331</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6331 Sayılı İş Sağlığı ve Güvenliği</dc:title>
  <dc:creator>Bilgisayar</dc:creator>
  <cp:lastModifiedBy>HAMZA FIRAT</cp:lastModifiedBy>
  <cp:revision>76</cp:revision>
  <dcterms:created xsi:type="dcterms:W3CDTF">2002-01-04T22:04:12Z</dcterms:created>
  <dcterms:modified xsi:type="dcterms:W3CDTF">2016-03-16T14:42:12Z</dcterms:modified>
</cp:coreProperties>
</file>